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26" r:id="rId2"/>
    <p:sldId id="256" r:id="rId3"/>
    <p:sldId id="258" r:id="rId4"/>
    <p:sldId id="325" r:id="rId5"/>
    <p:sldId id="259" r:id="rId6"/>
    <p:sldId id="260" r:id="rId7"/>
    <p:sldId id="261" r:id="rId8"/>
    <p:sldId id="263" r:id="rId9"/>
    <p:sldId id="305" r:id="rId10"/>
    <p:sldId id="262" r:id="rId11"/>
    <p:sldId id="264" r:id="rId12"/>
    <p:sldId id="265" r:id="rId13"/>
    <p:sldId id="266" r:id="rId14"/>
    <p:sldId id="302" r:id="rId15"/>
    <p:sldId id="267" r:id="rId16"/>
    <p:sldId id="268" r:id="rId17"/>
    <p:sldId id="269" r:id="rId18"/>
    <p:sldId id="272" r:id="rId19"/>
    <p:sldId id="271" r:id="rId20"/>
    <p:sldId id="273" r:id="rId21"/>
    <p:sldId id="274" r:id="rId22"/>
    <p:sldId id="276" r:id="rId23"/>
    <p:sldId id="277" r:id="rId24"/>
    <p:sldId id="279" r:id="rId25"/>
    <p:sldId id="280" r:id="rId26"/>
    <p:sldId id="281" r:id="rId27"/>
    <p:sldId id="282" r:id="rId28"/>
    <p:sldId id="284" r:id="rId29"/>
    <p:sldId id="286" r:id="rId30"/>
    <p:sldId id="289" r:id="rId31"/>
    <p:sldId id="329" r:id="rId32"/>
    <p:sldId id="328" r:id="rId33"/>
    <p:sldId id="32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CC"/>
    <a:srgbClr val="0FC8D1"/>
    <a:srgbClr val="AB9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5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C4E1E-2F3D-42F1-93AE-F4DA40FC8593}"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8CA21870-9A8D-4050-B988-61E7F5CBCF67}">
      <dgm:prSet/>
      <dgm:spPr/>
      <dgm:t>
        <a:bodyPr/>
        <a:lstStyle/>
        <a:p>
          <a:pPr rtl="0"/>
          <a:r>
            <a:rPr lang="en-US" dirty="0"/>
            <a:t>Loss and degradation of metal structure affecting the physical and mechanical properties.</a:t>
          </a:r>
        </a:p>
      </dgm:t>
    </dgm:pt>
    <dgm:pt modelId="{A373122B-4F26-4D00-9326-1FF0FA97FE32}" type="parTrans" cxnId="{3AE32A75-D1F7-4DD6-BA67-D623D55006A9}">
      <dgm:prSet/>
      <dgm:spPr/>
      <dgm:t>
        <a:bodyPr/>
        <a:lstStyle/>
        <a:p>
          <a:endParaRPr lang="en-US"/>
        </a:p>
      </dgm:t>
    </dgm:pt>
    <dgm:pt modelId="{BBF1F453-FF1F-44F2-9502-9A3A9A063C13}" type="sibTrans" cxnId="{3AE32A75-D1F7-4DD6-BA67-D623D55006A9}">
      <dgm:prSet/>
      <dgm:spPr/>
      <dgm:t>
        <a:bodyPr/>
        <a:lstStyle/>
        <a:p>
          <a:endParaRPr lang="en-US"/>
        </a:p>
      </dgm:t>
    </dgm:pt>
    <dgm:pt modelId="{0F6936EF-0F38-4A54-AA7C-3A9257146800}">
      <dgm:prSet/>
      <dgm:spPr/>
      <dgm:t>
        <a:bodyPr/>
        <a:lstStyle/>
        <a:p>
          <a:pPr rtl="0"/>
          <a:r>
            <a:rPr lang="en-US" dirty="0"/>
            <a:t>Formation of rough surface leading to further corrosion.</a:t>
          </a:r>
        </a:p>
      </dgm:t>
    </dgm:pt>
    <dgm:pt modelId="{B8077791-4912-4CFD-B8E8-0847ECCB1AC1}" type="parTrans" cxnId="{2B3916D7-F030-4E68-A05C-AF9654FED928}">
      <dgm:prSet/>
      <dgm:spPr/>
      <dgm:t>
        <a:bodyPr/>
        <a:lstStyle/>
        <a:p>
          <a:endParaRPr lang="en-US"/>
        </a:p>
      </dgm:t>
    </dgm:pt>
    <dgm:pt modelId="{4B928572-2169-43FB-AA1A-E1804BC976D8}" type="sibTrans" cxnId="{2B3916D7-F030-4E68-A05C-AF9654FED928}">
      <dgm:prSet/>
      <dgm:spPr/>
      <dgm:t>
        <a:bodyPr/>
        <a:lstStyle/>
        <a:p>
          <a:endParaRPr lang="en-US"/>
        </a:p>
      </dgm:t>
    </dgm:pt>
    <dgm:pt modelId="{859A349F-9207-42A5-9245-3DB88286FBEF}">
      <dgm:prSet/>
      <dgm:spPr/>
      <dgm:t>
        <a:bodyPr/>
        <a:lstStyle/>
        <a:p>
          <a:pPr rtl="0"/>
          <a:r>
            <a:rPr lang="en-US" dirty="0"/>
            <a:t>Loss of surface finish results in poor esthetics.</a:t>
          </a:r>
          <a:endParaRPr lang="en-IN" dirty="0"/>
        </a:p>
      </dgm:t>
    </dgm:pt>
    <dgm:pt modelId="{76070FF7-E0F1-4002-963A-B9579A54714D}" type="parTrans" cxnId="{974AEDC6-80C4-46FA-BF55-957C9E195A69}">
      <dgm:prSet/>
      <dgm:spPr/>
      <dgm:t>
        <a:bodyPr/>
        <a:lstStyle/>
        <a:p>
          <a:endParaRPr lang="en-US"/>
        </a:p>
      </dgm:t>
    </dgm:pt>
    <dgm:pt modelId="{9B57FE36-240B-427C-AFE9-BBA4879D584D}" type="sibTrans" cxnId="{974AEDC6-80C4-46FA-BF55-957C9E195A69}">
      <dgm:prSet/>
      <dgm:spPr/>
      <dgm:t>
        <a:bodyPr/>
        <a:lstStyle/>
        <a:p>
          <a:endParaRPr lang="en-US"/>
        </a:p>
      </dgm:t>
    </dgm:pt>
    <dgm:pt modelId="{B8222663-B9DB-4FCF-9F33-4D7CFB78D345}" type="pres">
      <dgm:prSet presAssocID="{487C4E1E-2F3D-42F1-93AE-F4DA40FC8593}" presName="compositeShape" presStyleCnt="0">
        <dgm:presLayoutVars>
          <dgm:dir/>
          <dgm:resizeHandles/>
        </dgm:presLayoutVars>
      </dgm:prSet>
      <dgm:spPr/>
      <dgm:t>
        <a:bodyPr/>
        <a:lstStyle/>
        <a:p>
          <a:endParaRPr lang="en-US"/>
        </a:p>
      </dgm:t>
    </dgm:pt>
    <dgm:pt modelId="{9B599672-FE84-4F4B-81A3-D75A28FB9BF7}" type="pres">
      <dgm:prSet presAssocID="{487C4E1E-2F3D-42F1-93AE-F4DA40FC8593}" presName="pyramid" presStyleLbl="node1" presStyleIdx="0" presStyleCnt="1" custLinFactNeighborX="-6976" custLinFactNeighborY="-1587"/>
      <dgm:spPr>
        <a:solidFill>
          <a:schemeClr val="dk2">
            <a:hueOff val="0"/>
            <a:satOff val="0"/>
            <a:lumOff val="0"/>
            <a:alpha val="62000"/>
          </a:schemeClr>
        </a:solidFill>
      </dgm:spPr>
    </dgm:pt>
    <dgm:pt modelId="{6943FCAC-F1FF-470F-A56A-2142FB71B9DD}" type="pres">
      <dgm:prSet presAssocID="{487C4E1E-2F3D-42F1-93AE-F4DA40FC8593}" presName="theList" presStyleCnt="0"/>
      <dgm:spPr/>
    </dgm:pt>
    <dgm:pt modelId="{F308BD08-5777-41CC-95DF-FE2F4974508B}" type="pres">
      <dgm:prSet presAssocID="{8CA21870-9A8D-4050-B988-61E7F5CBCF67}" presName="aNode" presStyleLbl="fgAcc1" presStyleIdx="0" presStyleCnt="3">
        <dgm:presLayoutVars>
          <dgm:bulletEnabled val="1"/>
        </dgm:presLayoutVars>
      </dgm:prSet>
      <dgm:spPr/>
      <dgm:t>
        <a:bodyPr/>
        <a:lstStyle/>
        <a:p>
          <a:endParaRPr lang="en-US"/>
        </a:p>
      </dgm:t>
    </dgm:pt>
    <dgm:pt modelId="{9882C868-F949-401A-B68C-846FEF7997FE}" type="pres">
      <dgm:prSet presAssocID="{8CA21870-9A8D-4050-B988-61E7F5CBCF67}" presName="aSpace" presStyleCnt="0"/>
      <dgm:spPr/>
    </dgm:pt>
    <dgm:pt modelId="{0B9795A0-01E2-4B23-B117-BBCDDA8C9D82}" type="pres">
      <dgm:prSet presAssocID="{0F6936EF-0F38-4A54-AA7C-3A9257146800}" presName="aNode" presStyleLbl="fgAcc1" presStyleIdx="1" presStyleCnt="3">
        <dgm:presLayoutVars>
          <dgm:bulletEnabled val="1"/>
        </dgm:presLayoutVars>
      </dgm:prSet>
      <dgm:spPr/>
      <dgm:t>
        <a:bodyPr/>
        <a:lstStyle/>
        <a:p>
          <a:endParaRPr lang="en-US"/>
        </a:p>
      </dgm:t>
    </dgm:pt>
    <dgm:pt modelId="{940E7B34-7EE9-473A-9261-8173102E2B57}" type="pres">
      <dgm:prSet presAssocID="{0F6936EF-0F38-4A54-AA7C-3A9257146800}" presName="aSpace" presStyleCnt="0"/>
      <dgm:spPr/>
    </dgm:pt>
    <dgm:pt modelId="{A947585D-12CD-4A64-A929-7AED95127CAB}" type="pres">
      <dgm:prSet presAssocID="{859A349F-9207-42A5-9245-3DB88286FBEF}" presName="aNode" presStyleLbl="fgAcc1" presStyleIdx="2" presStyleCnt="3">
        <dgm:presLayoutVars>
          <dgm:bulletEnabled val="1"/>
        </dgm:presLayoutVars>
      </dgm:prSet>
      <dgm:spPr/>
      <dgm:t>
        <a:bodyPr/>
        <a:lstStyle/>
        <a:p>
          <a:endParaRPr lang="en-US"/>
        </a:p>
      </dgm:t>
    </dgm:pt>
    <dgm:pt modelId="{BAAE2B35-79A0-4822-B4E9-616A12FABDF0}" type="pres">
      <dgm:prSet presAssocID="{859A349F-9207-42A5-9245-3DB88286FBEF}" presName="aSpace" presStyleCnt="0"/>
      <dgm:spPr/>
    </dgm:pt>
  </dgm:ptLst>
  <dgm:cxnLst>
    <dgm:cxn modelId="{F2BF25E6-5077-409B-9C35-548BD7890E65}" type="presOf" srcId="{487C4E1E-2F3D-42F1-93AE-F4DA40FC8593}" destId="{B8222663-B9DB-4FCF-9F33-4D7CFB78D345}" srcOrd="0" destOrd="0" presId="urn:microsoft.com/office/officeart/2005/8/layout/pyramid2"/>
    <dgm:cxn modelId="{2B3916D7-F030-4E68-A05C-AF9654FED928}" srcId="{487C4E1E-2F3D-42F1-93AE-F4DA40FC8593}" destId="{0F6936EF-0F38-4A54-AA7C-3A9257146800}" srcOrd="1" destOrd="0" parTransId="{B8077791-4912-4CFD-B8E8-0847ECCB1AC1}" sibTransId="{4B928572-2169-43FB-AA1A-E1804BC976D8}"/>
    <dgm:cxn modelId="{45B25729-B4D5-418F-8083-4C2051DC53E4}" type="presOf" srcId="{859A349F-9207-42A5-9245-3DB88286FBEF}" destId="{A947585D-12CD-4A64-A929-7AED95127CAB}" srcOrd="0" destOrd="0" presId="urn:microsoft.com/office/officeart/2005/8/layout/pyramid2"/>
    <dgm:cxn modelId="{3AE32A75-D1F7-4DD6-BA67-D623D55006A9}" srcId="{487C4E1E-2F3D-42F1-93AE-F4DA40FC8593}" destId="{8CA21870-9A8D-4050-B988-61E7F5CBCF67}" srcOrd="0" destOrd="0" parTransId="{A373122B-4F26-4D00-9326-1FF0FA97FE32}" sibTransId="{BBF1F453-FF1F-44F2-9502-9A3A9A063C13}"/>
    <dgm:cxn modelId="{5865A3E8-5481-4612-9BEC-8322D14607B8}" type="presOf" srcId="{8CA21870-9A8D-4050-B988-61E7F5CBCF67}" destId="{F308BD08-5777-41CC-95DF-FE2F4974508B}" srcOrd="0" destOrd="0" presId="urn:microsoft.com/office/officeart/2005/8/layout/pyramid2"/>
    <dgm:cxn modelId="{C1B105AB-E4ED-434A-8226-FB5BF5B4D32C}" type="presOf" srcId="{0F6936EF-0F38-4A54-AA7C-3A9257146800}" destId="{0B9795A0-01E2-4B23-B117-BBCDDA8C9D82}" srcOrd="0" destOrd="0" presId="urn:microsoft.com/office/officeart/2005/8/layout/pyramid2"/>
    <dgm:cxn modelId="{974AEDC6-80C4-46FA-BF55-957C9E195A69}" srcId="{487C4E1E-2F3D-42F1-93AE-F4DA40FC8593}" destId="{859A349F-9207-42A5-9245-3DB88286FBEF}" srcOrd="2" destOrd="0" parTransId="{76070FF7-E0F1-4002-963A-B9579A54714D}" sibTransId="{9B57FE36-240B-427C-AFE9-BBA4879D584D}"/>
    <dgm:cxn modelId="{D759EE95-8326-43D6-B10B-4D2427462B54}" type="presParOf" srcId="{B8222663-B9DB-4FCF-9F33-4D7CFB78D345}" destId="{9B599672-FE84-4F4B-81A3-D75A28FB9BF7}" srcOrd="0" destOrd="0" presId="urn:microsoft.com/office/officeart/2005/8/layout/pyramid2"/>
    <dgm:cxn modelId="{32D5AF57-870B-43C2-84D2-D75273B390BB}" type="presParOf" srcId="{B8222663-B9DB-4FCF-9F33-4D7CFB78D345}" destId="{6943FCAC-F1FF-470F-A56A-2142FB71B9DD}" srcOrd="1" destOrd="0" presId="urn:microsoft.com/office/officeart/2005/8/layout/pyramid2"/>
    <dgm:cxn modelId="{A52D7586-F71D-41DE-AC85-950E91975B02}" type="presParOf" srcId="{6943FCAC-F1FF-470F-A56A-2142FB71B9DD}" destId="{F308BD08-5777-41CC-95DF-FE2F4974508B}" srcOrd="0" destOrd="0" presId="urn:microsoft.com/office/officeart/2005/8/layout/pyramid2"/>
    <dgm:cxn modelId="{B1070E08-0E8B-4D37-8991-066AED4D1890}" type="presParOf" srcId="{6943FCAC-F1FF-470F-A56A-2142FB71B9DD}" destId="{9882C868-F949-401A-B68C-846FEF7997FE}" srcOrd="1" destOrd="0" presId="urn:microsoft.com/office/officeart/2005/8/layout/pyramid2"/>
    <dgm:cxn modelId="{4DFD6E9F-9F0C-4B1C-9423-3B2AF7035201}" type="presParOf" srcId="{6943FCAC-F1FF-470F-A56A-2142FB71B9DD}" destId="{0B9795A0-01E2-4B23-B117-BBCDDA8C9D82}" srcOrd="2" destOrd="0" presId="urn:microsoft.com/office/officeart/2005/8/layout/pyramid2"/>
    <dgm:cxn modelId="{55658FD0-08A7-4407-9660-D38021A13995}" type="presParOf" srcId="{6943FCAC-F1FF-470F-A56A-2142FB71B9DD}" destId="{940E7B34-7EE9-473A-9261-8173102E2B57}" srcOrd="3" destOrd="0" presId="urn:microsoft.com/office/officeart/2005/8/layout/pyramid2"/>
    <dgm:cxn modelId="{B3E2806A-9B28-4EB8-B602-D9B89CB28480}" type="presParOf" srcId="{6943FCAC-F1FF-470F-A56A-2142FB71B9DD}" destId="{A947585D-12CD-4A64-A929-7AED95127CAB}" srcOrd="4" destOrd="0" presId="urn:microsoft.com/office/officeart/2005/8/layout/pyramid2"/>
    <dgm:cxn modelId="{8E7E35F1-44FB-40AB-9FED-E31020E29056}" type="presParOf" srcId="{6943FCAC-F1FF-470F-A56A-2142FB71B9DD}" destId="{BAAE2B35-79A0-4822-B4E9-616A12FABDF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6265A-1B4D-411D-9A8A-39092B7744B8}" type="datetimeFigureOut">
              <a:rPr lang="en-US" smtClean="0"/>
              <a:pPr/>
              <a:t>3/28/2023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173C-BD6F-4316-8B40-6BD6B9E443CF}" type="slidenum">
              <a:rPr lang="en-US" smtClean="0"/>
              <a:pPr/>
              <a:t>‹#›</a:t>
            </a:fld>
            <a:endParaRPr lang="en-US"/>
          </a:p>
        </p:txBody>
      </p:sp>
    </p:spTree>
    <p:extLst>
      <p:ext uri="{BB962C8B-B14F-4D97-AF65-F5344CB8AC3E}">
        <p14:creationId xmlns:p14="http://schemas.microsoft.com/office/powerpoint/2010/main" val="158891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86392FF0-7AD5-41B1-916E-25EDAD2C3C33}" type="datetime1">
              <a:rPr lang="en-US" smtClean="0"/>
              <a:pPr/>
              <a:t>3/28/2023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C9151A5-2015-4546-A74F-9229BBB90C1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56010B-FF2C-4932-91C4-5AB0EA536C31}" type="datetime1">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76D43F-E336-4988-B025-3CC64323FA92}" type="datetime1">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77C310-BE31-46E3-92E2-58DA37004D49}" type="datetime1">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CFB640-9025-4543-A57B-583D4D69759D}" type="datetime1">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151A5-2015-4546-A74F-9229BBB90C1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F0E108-42A3-4009-B7B2-F46E3981EDC7}" type="datetime1">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D10F8B6-3B82-4B74-BD5A-C2B053C0AD9C}" type="datetime1">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49160BC-F6B7-4333-A2C2-9BB6693BD1E6}" type="datetime1">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534D94E-D02B-4B19-8BE5-661311FA839C}" type="datetime1">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151A5-2015-4546-A74F-9229BBB90C1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1D607C-AC73-4A88-B146-9DA98CE85202}" type="datetime1">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151A5-2015-4546-A74F-9229BBB90C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37DE82D-BDB8-473C-BD99-4F6CE10D33AF}" type="datetime1">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151A5-2015-4546-A74F-9229BBB90C1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B60CA6D-FC38-45CA-8C18-2F4F2D183D07}" type="datetime1">
              <a:rPr lang="en-US" smtClean="0"/>
              <a:pPr/>
              <a:t>3/28/2023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C9151A5-2015-4546-A74F-9229BBB90C1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Optical_density" TargetMode="External"/><Relationship Id="rId2" Type="http://schemas.openxmlformats.org/officeDocument/2006/relationships/hyperlink" Target="http://en.wikipedia.org/wiki/Measuring_instru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586445"/>
            <a:ext cx="5870448" cy="1472184"/>
          </a:xfrm>
        </p:spPr>
        <p:txBody>
          <a:bodyPr>
            <a:noAutofit/>
          </a:bodyPr>
          <a:lstStyle/>
          <a:p>
            <a:pPr algn="ctr"/>
            <a:r>
              <a:rPr lang="en-US" sz="3600" dirty="0"/>
              <a:t>RUNGTA COLLEGE OF DENTAL SCIENCES AND RESEARCH</a:t>
            </a:r>
            <a:endParaRPr lang="en-IN" sz="3600" dirty="0"/>
          </a:p>
        </p:txBody>
      </p:sp>
      <p:sp>
        <p:nvSpPr>
          <p:cNvPr id="3" name="Subtitle 2"/>
          <p:cNvSpPr>
            <a:spLocks noGrp="1"/>
          </p:cNvSpPr>
          <p:nvPr>
            <p:ph type="subTitle" idx="1"/>
          </p:nvPr>
        </p:nvSpPr>
        <p:spPr>
          <a:xfrm>
            <a:off x="1371600" y="2514600"/>
            <a:ext cx="7406640" cy="3720084"/>
          </a:xfrm>
        </p:spPr>
        <p:txBody>
          <a:bodyPr>
            <a:normAutofit/>
          </a:bodyPr>
          <a:lstStyle/>
          <a:p>
            <a:pPr algn="ctr"/>
            <a:endParaRPr lang="en-US" sz="2800" u="sng" dirty="0" smtClean="0"/>
          </a:p>
          <a:p>
            <a:pPr algn="ctr"/>
            <a:r>
              <a:rPr lang="en-US" sz="3600" b="1" dirty="0">
                <a:solidFill>
                  <a:schemeClr val="accent3">
                    <a:lumMod val="75000"/>
                  </a:schemeClr>
                </a:solidFill>
              </a:rPr>
              <a:t>TARNISH AND CORROSION</a:t>
            </a:r>
            <a:br>
              <a:rPr lang="en-US" sz="3600" b="1" dirty="0">
                <a:solidFill>
                  <a:schemeClr val="accent3">
                    <a:lumMod val="75000"/>
                  </a:schemeClr>
                </a:solidFill>
              </a:rPr>
            </a:br>
            <a:endParaRPr lang="en-US" sz="3600" b="1" u="sng" dirty="0"/>
          </a:p>
          <a:p>
            <a:pPr algn="ctr"/>
            <a:r>
              <a:rPr lang="en-US" sz="2800" u="sng" dirty="0" smtClean="0"/>
              <a:t>DEPARTMENT </a:t>
            </a:r>
            <a:r>
              <a:rPr lang="en-US" sz="2800" u="sng" dirty="0"/>
              <a:t>OF CONSERVATIVE DENTISTRY AND ENDODONTICS</a:t>
            </a:r>
            <a:endParaRPr lang="en-IN" sz="2800" u="sng" dirty="0"/>
          </a:p>
        </p:txBody>
      </p:sp>
      <p:sp>
        <p:nvSpPr>
          <p:cNvPr id="4" name="Date Placeholder 3"/>
          <p:cNvSpPr>
            <a:spLocks noGrp="1"/>
          </p:cNvSpPr>
          <p:nvPr>
            <p:ph type="dt" sz="half" idx="10"/>
          </p:nvPr>
        </p:nvSpPr>
        <p:spPr/>
        <p:txBody>
          <a:bodyPr/>
          <a:lstStyle/>
          <a:p>
            <a:fld id="{86392FF0-7AD5-41B1-916E-25EDAD2C3C33}" type="datetime1">
              <a:rPr lang="en-US" smtClean="0"/>
              <a:pPr/>
              <a:t>3/28/2023</a:t>
            </a:fld>
            <a:endParaRPr lang="en-US"/>
          </a:p>
        </p:txBody>
      </p:sp>
      <p:sp>
        <p:nvSpPr>
          <p:cNvPr id="5" name="Slide Number Placeholder 4"/>
          <p:cNvSpPr>
            <a:spLocks noGrp="1"/>
          </p:cNvSpPr>
          <p:nvPr>
            <p:ph type="sldNum" sz="quarter" idx="12"/>
          </p:nvPr>
        </p:nvSpPr>
        <p:spPr/>
        <p:txBody>
          <a:bodyPr/>
          <a:lstStyle/>
          <a:p>
            <a:fld id="{DC9151A5-2015-4546-A74F-9229BBB90C16}" type="slidenum">
              <a:rPr lang="en-US" smtClean="0"/>
              <a:pPr/>
              <a:t>1</a:t>
            </a:fld>
            <a:endParaRPr lang="en-US"/>
          </a:p>
        </p:txBody>
      </p:sp>
      <p:pic>
        <p:nvPicPr>
          <p:cNvPr id="7" name="Picture 6">
            <a:extLst>
              <a:ext uri="{FF2B5EF4-FFF2-40B4-BE49-F238E27FC236}">
                <a16:creationId xmlns:a16="http://schemas.microsoft.com/office/drawing/2014/main" xmlns="" id="{6C5F15B9-FCC7-4DB0-90CC-26C78D2F5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
            <a:ext cx="2162175" cy="1958869"/>
          </a:xfrm>
          <a:prstGeom prst="rect">
            <a:avLst/>
          </a:prstGeom>
        </p:spPr>
      </p:pic>
    </p:spTree>
    <p:extLst>
      <p:ext uri="{BB962C8B-B14F-4D97-AF65-F5344CB8AC3E}">
        <p14:creationId xmlns:p14="http://schemas.microsoft.com/office/powerpoint/2010/main" val="24995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3974592" cy="1036638"/>
          </a:xfrm>
        </p:spPr>
        <p:txBody>
          <a:bodyPr/>
          <a:lstStyle/>
          <a:p>
            <a:r>
              <a:rPr lang="en-US" u="sng" dirty="0">
                <a:solidFill>
                  <a:schemeClr val="accent3">
                    <a:lumMod val="75000"/>
                  </a:schemeClr>
                </a:solidFill>
              </a:rPr>
              <a:t>CORROSION</a:t>
            </a:r>
          </a:p>
        </p:txBody>
      </p:sp>
      <p:sp>
        <p:nvSpPr>
          <p:cNvPr id="3" name="Content Placeholder 2"/>
          <p:cNvSpPr>
            <a:spLocks noGrp="1"/>
          </p:cNvSpPr>
          <p:nvPr>
            <p:ph idx="1"/>
          </p:nvPr>
        </p:nvSpPr>
        <p:spPr>
          <a:xfrm>
            <a:off x="990600" y="1219200"/>
            <a:ext cx="7848600" cy="5638800"/>
          </a:xfrm>
        </p:spPr>
        <p:txBody>
          <a:bodyPr>
            <a:normAutofit fontScale="92500" lnSpcReduction="10000"/>
          </a:bodyPr>
          <a:lstStyle/>
          <a:p>
            <a:pPr>
              <a:buNone/>
            </a:pPr>
            <a:r>
              <a:rPr lang="en-US" sz="2800" u="sng" dirty="0"/>
              <a:t>Definition</a:t>
            </a:r>
            <a:r>
              <a:rPr lang="en-US" sz="2800" dirty="0"/>
              <a:t>: Chemical or </a:t>
            </a:r>
          </a:p>
          <a:p>
            <a:pPr>
              <a:buNone/>
            </a:pPr>
            <a:r>
              <a:rPr lang="en-US" sz="2800" dirty="0"/>
              <a:t>electrochemical process in which a </a:t>
            </a:r>
          </a:p>
          <a:p>
            <a:pPr>
              <a:buNone/>
            </a:pPr>
            <a:r>
              <a:rPr lang="en-US" sz="2800" dirty="0"/>
              <a:t>solid, usually a metal is attacked by </a:t>
            </a:r>
          </a:p>
          <a:p>
            <a:pPr>
              <a:buNone/>
            </a:pPr>
            <a:r>
              <a:rPr lang="en-US" sz="2800" dirty="0"/>
              <a:t>an environmental agent, resulting in partial or </a:t>
            </a:r>
          </a:p>
          <a:p>
            <a:pPr>
              <a:buNone/>
            </a:pPr>
            <a:r>
              <a:rPr lang="en-US" sz="2800" dirty="0"/>
              <a:t>complete dissolution. (Skinners)</a:t>
            </a:r>
          </a:p>
          <a:p>
            <a:pPr>
              <a:lnSpc>
                <a:spcPct val="115000"/>
              </a:lnSpc>
              <a:buClrTx/>
              <a:defRPr/>
            </a:pPr>
            <a:r>
              <a:rPr lang="en-US" sz="2800" dirty="0"/>
              <a:t>Physiochemical interaction between the metal &amp; its environment form metallic compounds.</a:t>
            </a:r>
          </a:p>
          <a:p>
            <a:pPr>
              <a:lnSpc>
                <a:spcPct val="115000"/>
              </a:lnSpc>
              <a:buClrTx/>
              <a:defRPr/>
            </a:pPr>
            <a:r>
              <a:rPr lang="en-US" sz="2800" dirty="0"/>
              <a:t>It’s the continuation of tarnish with loss of surface metal and causes severe catastrophic disintegration of metal body.</a:t>
            </a:r>
          </a:p>
          <a:p>
            <a:pPr>
              <a:lnSpc>
                <a:spcPct val="115000"/>
              </a:lnSpc>
              <a:buClrTx/>
              <a:defRPr/>
            </a:pPr>
            <a:r>
              <a:rPr lang="en-US" sz="2800" dirty="0" err="1"/>
              <a:t>Eg</a:t>
            </a:r>
            <a:r>
              <a:rPr lang="en-US" sz="2800" dirty="0"/>
              <a:t>. Rusting of iron or carbon steel which makes it brittle. </a:t>
            </a:r>
            <a:endParaRPr lang="en-IN" sz="2800" dirty="0"/>
          </a:p>
          <a:p>
            <a:pPr>
              <a:buNone/>
            </a:pPr>
            <a:endParaRPr lang="en-US" sz="2800"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10</a:t>
            </a:fld>
            <a:endParaRPr lang="en-US"/>
          </a:p>
        </p:txBody>
      </p:sp>
      <p:pic>
        <p:nvPicPr>
          <p:cNvPr id="6" name="Picture 4" descr="Invisible_Fillings4b"/>
          <p:cNvPicPr>
            <a:picLocks noChangeAspect="1" noChangeArrowheads="1"/>
          </p:cNvPicPr>
          <p:nvPr/>
        </p:nvPicPr>
        <p:blipFill>
          <a:blip r:embed="rId2"/>
          <a:srcRect l="5363" t="11803" b="5836"/>
          <a:stretch>
            <a:fillRect/>
          </a:stretch>
        </p:blipFill>
        <p:spPr bwMode="auto">
          <a:xfrm>
            <a:off x="6444818" y="152400"/>
            <a:ext cx="2546782" cy="2367691"/>
          </a:xfrm>
          <a:prstGeom prst="rect">
            <a:avLst/>
          </a:prstGeom>
          <a:noFill/>
          <a:ln w="9525">
            <a:solidFill>
              <a:srgbClr val="000000"/>
            </a:solidFill>
            <a:miter lim="800000"/>
            <a:headEnd/>
            <a:tailEnd/>
          </a:ln>
          <a:effectLst/>
        </p:spPr>
      </p:pic>
      <p:sp>
        <p:nvSpPr>
          <p:cNvPr id="7" name="Date Placeholder 6"/>
          <p:cNvSpPr>
            <a:spLocks noGrp="1"/>
          </p:cNvSpPr>
          <p:nvPr>
            <p:ph type="dt" sz="half" idx="10"/>
          </p:nvPr>
        </p:nvSpPr>
        <p:spPr/>
        <p:txBody>
          <a:bodyPr/>
          <a:lstStyle/>
          <a:p>
            <a:fld id="{DA470970-65DD-4453-9C1B-2F58F133CBF1}" type="datetime1">
              <a:rPr lang="en-US" smtClean="0"/>
              <a:pPr/>
              <a:t>3/28/2023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lstStyle/>
          <a:p>
            <a:r>
              <a:rPr lang="en-US" sz="4400" u="sng" dirty="0">
                <a:solidFill>
                  <a:schemeClr val="accent3">
                    <a:lumMod val="75000"/>
                  </a:schemeClr>
                </a:solidFill>
              </a:rPr>
              <a:t>CAUSES OF CORROSION</a:t>
            </a:r>
            <a:endParaRPr lang="en-US" dirty="0">
              <a:solidFill>
                <a:schemeClr val="accent3">
                  <a:lumMod val="75000"/>
                </a:schemeClr>
              </a:solidFill>
            </a:endParaRPr>
          </a:p>
        </p:txBody>
      </p:sp>
      <p:sp>
        <p:nvSpPr>
          <p:cNvPr id="3" name="Content Placeholder 2"/>
          <p:cNvSpPr>
            <a:spLocks noGrp="1"/>
          </p:cNvSpPr>
          <p:nvPr>
            <p:ph idx="1"/>
          </p:nvPr>
        </p:nvSpPr>
        <p:spPr>
          <a:xfrm>
            <a:off x="1066800" y="1219200"/>
            <a:ext cx="8077200" cy="5486400"/>
          </a:xfrm>
        </p:spPr>
        <p:txBody>
          <a:bodyPr>
            <a:normAutofit fontScale="70000" lnSpcReduction="20000"/>
          </a:bodyPr>
          <a:lstStyle/>
          <a:p>
            <a:pPr>
              <a:lnSpc>
                <a:spcPct val="120000"/>
              </a:lnSpc>
              <a:buClrTx/>
              <a:defRPr/>
            </a:pPr>
            <a:r>
              <a:rPr lang="en-US" sz="3700" dirty="0"/>
              <a:t>Action of moisture, atmosphere, acid or alkaline solutions.</a:t>
            </a:r>
          </a:p>
          <a:p>
            <a:pPr>
              <a:lnSpc>
                <a:spcPct val="120000"/>
              </a:lnSpc>
              <a:buClrTx/>
              <a:defRPr/>
            </a:pPr>
            <a:r>
              <a:rPr lang="en-US" sz="3700" dirty="0"/>
              <a:t>The film that is deposited and produces tarnish from elements or compounds that chemically attack metallic surface.</a:t>
            </a:r>
          </a:p>
          <a:p>
            <a:pPr>
              <a:lnSpc>
                <a:spcPct val="120000"/>
              </a:lnSpc>
              <a:buClrTx/>
              <a:defRPr/>
            </a:pPr>
            <a:r>
              <a:rPr lang="en-US" sz="3700" dirty="0"/>
              <a:t>Ex: 1) Foods containing sulfur such as eggs. Hydrogen and ammonium sulfides corrode silver, copper and mercury in dental alloys and amalgam.</a:t>
            </a:r>
          </a:p>
          <a:p>
            <a:pPr>
              <a:lnSpc>
                <a:spcPct val="120000"/>
              </a:lnSpc>
              <a:buClrTx/>
              <a:buNone/>
              <a:defRPr/>
            </a:pPr>
            <a:r>
              <a:rPr lang="en-US" sz="3700" dirty="0"/>
              <a:t>   2) Water, oxygen and chlorine in saliva cause corrosion.</a:t>
            </a:r>
          </a:p>
          <a:p>
            <a:pPr>
              <a:lnSpc>
                <a:spcPct val="120000"/>
              </a:lnSpc>
              <a:buClrTx/>
              <a:buNone/>
              <a:defRPr/>
            </a:pPr>
            <a:r>
              <a:rPr lang="en-US" sz="3700" dirty="0"/>
              <a:t>   3) Phosphoric acid, lactic acid and acetic acid at proper    </a:t>
            </a:r>
          </a:p>
          <a:p>
            <a:pPr>
              <a:lnSpc>
                <a:spcPct val="120000"/>
              </a:lnSpc>
              <a:buClrTx/>
              <a:buNone/>
              <a:defRPr/>
            </a:pPr>
            <a:r>
              <a:rPr lang="en-US" sz="3700" dirty="0"/>
              <a:t>       concentration can cause corrosion.</a:t>
            </a:r>
            <a:endParaRPr lang="en-IN" sz="3700" dirty="0"/>
          </a:p>
          <a:p>
            <a:endParaRPr lang="en-US"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11</a:t>
            </a:fld>
            <a:endParaRPr lang="en-US"/>
          </a:p>
        </p:txBody>
      </p:sp>
      <p:sp>
        <p:nvSpPr>
          <p:cNvPr id="5" name="Date Placeholder 4"/>
          <p:cNvSpPr>
            <a:spLocks noGrp="1"/>
          </p:cNvSpPr>
          <p:nvPr>
            <p:ph type="dt" sz="half" idx="10"/>
          </p:nvPr>
        </p:nvSpPr>
        <p:spPr/>
        <p:txBody>
          <a:bodyPr/>
          <a:lstStyle/>
          <a:p>
            <a:fld id="{CDE1476D-DDAA-4470-B40D-8F7C59321B78}" type="datetime1">
              <a:rPr lang="en-US" smtClean="0"/>
              <a:pPr/>
              <a:t>3/28/2023</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solidFill>
                  <a:schemeClr val="accent3">
                    <a:lumMod val="75000"/>
                  </a:schemeClr>
                </a:solidFill>
              </a:rPr>
              <a:t>EFFECTS OF CORROSION</a:t>
            </a:r>
          </a:p>
        </p:txBody>
      </p:sp>
      <p:graphicFrame>
        <p:nvGraphicFramePr>
          <p:cNvPr id="8" name="Content Placeholder 7"/>
          <p:cNvGraphicFramePr>
            <a:graphicFrameLocks noGrp="1"/>
          </p:cNvGraphicFramePr>
          <p:nvPr>
            <p:ph idx="1"/>
          </p:nvPr>
        </p:nvGraphicFramePr>
        <p:xfrm>
          <a:off x="1066800" y="1447800"/>
          <a:ext cx="78668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9151A5-2015-4546-A74F-9229BBB90C16}" type="slidenum">
              <a:rPr lang="en-US" smtClean="0"/>
              <a:pPr/>
              <a:t>12</a:t>
            </a:fld>
            <a:endParaRPr lang="en-US"/>
          </a:p>
        </p:txBody>
      </p:sp>
      <p:sp>
        <p:nvSpPr>
          <p:cNvPr id="5" name="Date Placeholder 4"/>
          <p:cNvSpPr>
            <a:spLocks noGrp="1"/>
          </p:cNvSpPr>
          <p:nvPr>
            <p:ph type="dt" sz="half" idx="10"/>
          </p:nvPr>
        </p:nvSpPr>
        <p:spPr/>
        <p:txBody>
          <a:bodyPr/>
          <a:lstStyle/>
          <a:p>
            <a:fld id="{BA4AF807-6211-48A0-9236-2C4BB56438F0}" type="datetime1">
              <a:rPr lang="en-US" smtClean="0"/>
              <a:pPr/>
              <a:t>3/28/2023</a:t>
            </a:fld>
            <a:endParaRPr lang="en-US"/>
          </a:p>
        </p:txBody>
      </p:sp>
      <p:pic>
        <p:nvPicPr>
          <p:cNvPr id="6" name="Picture 3"/>
          <p:cNvPicPr>
            <a:picLocks noChangeAspect="1" noChangeArrowheads="1"/>
          </p:cNvPicPr>
          <p:nvPr/>
        </p:nvPicPr>
        <p:blipFill>
          <a:blip r:embed="rId7"/>
          <a:srcRect/>
          <a:stretch>
            <a:fillRect/>
          </a:stretch>
        </p:blipFill>
        <p:spPr bwMode="auto">
          <a:xfrm>
            <a:off x="1295400" y="2590800"/>
            <a:ext cx="3047315" cy="258278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lstStyle/>
          <a:p>
            <a:r>
              <a:rPr lang="en-US" dirty="0"/>
              <a:t>         </a:t>
            </a:r>
            <a:r>
              <a:rPr lang="en-US" u="sng" dirty="0">
                <a:solidFill>
                  <a:schemeClr val="accent3">
                    <a:lumMod val="75000"/>
                  </a:schemeClr>
                </a:solidFill>
              </a:rPr>
              <a:t>Classification</a:t>
            </a:r>
          </a:p>
        </p:txBody>
      </p:sp>
      <p:sp>
        <p:nvSpPr>
          <p:cNvPr id="4" name="Slide Number Placeholder 3"/>
          <p:cNvSpPr>
            <a:spLocks noGrp="1"/>
          </p:cNvSpPr>
          <p:nvPr>
            <p:ph type="sldNum" sz="quarter" idx="12"/>
          </p:nvPr>
        </p:nvSpPr>
        <p:spPr/>
        <p:txBody>
          <a:bodyPr/>
          <a:lstStyle/>
          <a:p>
            <a:fld id="{DC9151A5-2015-4546-A74F-9229BBB90C16}" type="slidenum">
              <a:rPr lang="en-US" smtClean="0"/>
              <a:pPr/>
              <a:t>13</a:t>
            </a:fld>
            <a:endParaRPr lang="en-US"/>
          </a:p>
        </p:txBody>
      </p:sp>
      <p:sp>
        <p:nvSpPr>
          <p:cNvPr id="6" name="Content Placeholder 5"/>
          <p:cNvSpPr>
            <a:spLocks noGrp="1"/>
          </p:cNvSpPr>
          <p:nvPr>
            <p:ph idx="1"/>
          </p:nvPr>
        </p:nvSpPr>
        <p:spPr>
          <a:xfrm>
            <a:off x="990600" y="1447800"/>
            <a:ext cx="7943088" cy="4800600"/>
          </a:xfrm>
        </p:spPr>
        <p:txBody>
          <a:bodyPr>
            <a:normAutofit/>
          </a:bodyPr>
          <a:lstStyle/>
          <a:p>
            <a:pPr>
              <a:buNone/>
            </a:pPr>
            <a:endParaRPr lang="en-US" dirty="0"/>
          </a:p>
          <a:p>
            <a:pPr>
              <a:buNone/>
            </a:pPr>
            <a:r>
              <a:rPr lang="en-US" dirty="0"/>
              <a:t>                     </a:t>
            </a:r>
          </a:p>
          <a:p>
            <a:pPr>
              <a:buNone/>
            </a:pPr>
            <a:r>
              <a:rPr lang="en-US" dirty="0"/>
              <a:t>              </a:t>
            </a:r>
          </a:p>
          <a:p>
            <a:pPr>
              <a:buNone/>
            </a:pPr>
            <a:r>
              <a:rPr lang="en-US" dirty="0"/>
              <a:t>			</a:t>
            </a:r>
          </a:p>
          <a:p>
            <a:pPr>
              <a:buNone/>
            </a:pPr>
            <a:endParaRPr lang="en-US" sz="2400" dirty="0"/>
          </a:p>
          <a:p>
            <a:pPr>
              <a:buNone/>
            </a:pPr>
            <a:r>
              <a:rPr lang="en-US" sz="2400" dirty="0"/>
              <a:t>-</a:t>
            </a:r>
            <a:r>
              <a:rPr lang="en-US" sz="2000" dirty="0"/>
              <a:t>Occurs without any presence of         - It requires the presence of water or water or fluid electrolyte 	          or some fluid electrolyte</a:t>
            </a:r>
            <a:endParaRPr lang="en-IN" sz="2000" dirty="0"/>
          </a:p>
          <a:p>
            <a:pPr>
              <a:buNone/>
            </a:pPr>
            <a:endParaRPr lang="en-IN" sz="2400" dirty="0"/>
          </a:p>
          <a:p>
            <a:pPr>
              <a:buNone/>
            </a:pPr>
            <a:r>
              <a:rPr lang="en-US" dirty="0"/>
              <a:t>     </a:t>
            </a:r>
          </a:p>
        </p:txBody>
      </p:sp>
      <p:cxnSp>
        <p:nvCxnSpPr>
          <p:cNvPr id="7" name="Straight Arrow Connector 6"/>
          <p:cNvCxnSpPr/>
          <p:nvPr/>
        </p:nvCxnSpPr>
        <p:spPr>
          <a:xfrm rot="5400000">
            <a:off x="3200400" y="2667000"/>
            <a:ext cx="1066800" cy="914400"/>
          </a:xfrm>
          <a:prstGeom prst="straightConnector1">
            <a:avLst/>
          </a:prstGeom>
          <a:ln>
            <a:solidFill>
              <a:srgbClr val="FF0000">
                <a:alpha val="7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343400" y="2667000"/>
            <a:ext cx="1066800" cy="914400"/>
          </a:xfrm>
          <a:prstGeom prst="straightConnector1">
            <a:avLst/>
          </a:prstGeom>
          <a:ln>
            <a:solidFill>
              <a:srgbClr val="FF0000">
                <a:alpha val="75000"/>
              </a:srgbClr>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200400" y="1828800"/>
            <a:ext cx="1981200" cy="6858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Corrosion</a:t>
            </a:r>
          </a:p>
        </p:txBody>
      </p:sp>
      <p:sp>
        <p:nvSpPr>
          <p:cNvPr id="14" name="Rounded Rectangle 13"/>
          <p:cNvSpPr/>
          <p:nvPr/>
        </p:nvSpPr>
        <p:spPr>
          <a:xfrm>
            <a:off x="1219200" y="3657600"/>
            <a:ext cx="3124200" cy="533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Dry or Chemical corrosion </a:t>
            </a:r>
          </a:p>
        </p:txBody>
      </p:sp>
      <p:sp>
        <p:nvSpPr>
          <p:cNvPr id="15" name="Rounded Rectangle 14"/>
          <p:cNvSpPr/>
          <p:nvPr/>
        </p:nvSpPr>
        <p:spPr>
          <a:xfrm>
            <a:off x="4800600" y="3657600"/>
            <a:ext cx="3962400" cy="533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dirty="0">
                <a:solidFill>
                  <a:schemeClr val="tx1"/>
                </a:solidFill>
              </a:rPr>
              <a:t>Wet or Electrochemical corrosion</a:t>
            </a:r>
          </a:p>
        </p:txBody>
      </p:sp>
      <p:sp>
        <p:nvSpPr>
          <p:cNvPr id="10" name="Date Placeholder 9"/>
          <p:cNvSpPr>
            <a:spLocks noGrp="1"/>
          </p:cNvSpPr>
          <p:nvPr>
            <p:ph type="dt" sz="half" idx="10"/>
          </p:nvPr>
        </p:nvSpPr>
        <p:spPr/>
        <p:txBody>
          <a:bodyPr/>
          <a:lstStyle/>
          <a:p>
            <a:fld id="{DC2D4FF3-D251-4239-93FF-88A44F47710F}" type="datetime1">
              <a:rPr lang="en-US" smtClean="0"/>
              <a:pPr/>
              <a:t>3/28/2023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BB8F7A1-A63C-4086-812D-858C511C04D5}" type="slidenum">
              <a:rPr lang="en-IN"/>
              <a:pPr>
                <a:defRPr/>
              </a:pPr>
              <a:t>14</a:t>
            </a:fld>
            <a:endParaRPr lang="en-IN"/>
          </a:p>
        </p:txBody>
      </p:sp>
      <p:sp>
        <p:nvSpPr>
          <p:cNvPr id="44034" name="Rectangle 2"/>
          <p:cNvSpPr>
            <a:spLocks noGrp="1" noChangeArrowheads="1"/>
          </p:cNvSpPr>
          <p:nvPr>
            <p:ph type="title"/>
          </p:nvPr>
        </p:nvSpPr>
        <p:spPr>
          <a:xfrm>
            <a:off x="468313" y="44450"/>
            <a:ext cx="8229600" cy="815975"/>
          </a:xfrm>
        </p:spPr>
        <p:txBody>
          <a:bodyPr>
            <a:normAutofit fontScale="90000"/>
          </a:bodyPr>
          <a:lstStyle/>
          <a:p>
            <a:pPr eaLnBrk="1" hangingPunct="1">
              <a:defRPr/>
            </a:pPr>
            <a:r>
              <a:rPr lang="en-US" dirty="0"/>
              <a:t>           </a:t>
            </a:r>
            <a:r>
              <a:rPr lang="en-US" b="1" u="sng" dirty="0">
                <a:solidFill>
                  <a:schemeClr val="accent3">
                    <a:lumMod val="75000"/>
                  </a:schemeClr>
                </a:solidFill>
              </a:rPr>
              <a:t>CHEMICAL  CORROSION</a:t>
            </a:r>
            <a:r>
              <a:rPr lang="en-US" dirty="0">
                <a:solidFill>
                  <a:schemeClr val="accent3">
                    <a:lumMod val="75000"/>
                  </a:schemeClr>
                </a:solidFill>
              </a:rPr>
              <a:t> </a:t>
            </a:r>
            <a:endParaRPr lang="en-IN" dirty="0">
              <a:solidFill>
                <a:schemeClr val="accent3">
                  <a:lumMod val="75000"/>
                </a:schemeClr>
              </a:solidFill>
            </a:endParaRPr>
          </a:p>
        </p:txBody>
      </p:sp>
      <p:sp>
        <p:nvSpPr>
          <p:cNvPr id="44035" name="Rectangle 3"/>
          <p:cNvSpPr>
            <a:spLocks noGrp="1" noChangeArrowheads="1"/>
          </p:cNvSpPr>
          <p:nvPr>
            <p:ph type="body" idx="1"/>
          </p:nvPr>
        </p:nvSpPr>
        <p:spPr>
          <a:xfrm>
            <a:off x="914400" y="914400"/>
            <a:ext cx="8229600" cy="5683251"/>
          </a:xfrm>
        </p:spPr>
        <p:txBody>
          <a:bodyPr>
            <a:normAutofit lnSpcReduction="10000"/>
          </a:bodyPr>
          <a:lstStyle/>
          <a:p>
            <a:pPr eaLnBrk="1" hangingPunct="1">
              <a:buClrTx/>
              <a:defRPr/>
            </a:pPr>
            <a:r>
              <a:rPr lang="en-US" sz="2800" dirty="0"/>
              <a:t>Direct combination of metallic &amp; non metallic elements to form a chemical compound through a process  such as oxidation, halogenation or sulfurization reaction. </a:t>
            </a:r>
            <a:r>
              <a:rPr lang="en-US" sz="2800" dirty="0" err="1"/>
              <a:t>Eg</a:t>
            </a:r>
            <a:r>
              <a:rPr lang="en-US" sz="2800" dirty="0"/>
              <a:t>. Discoloration of silver by sulfur where silver sulfide forms by chemical corrosion. </a:t>
            </a:r>
          </a:p>
          <a:p>
            <a:pPr eaLnBrk="1" hangingPunct="1">
              <a:buClrTx/>
              <a:defRPr/>
            </a:pPr>
            <a:endParaRPr lang="en-US" sz="2800" dirty="0"/>
          </a:p>
          <a:p>
            <a:pPr eaLnBrk="1" hangingPunct="1">
              <a:buClrTx/>
              <a:defRPr/>
            </a:pPr>
            <a:r>
              <a:rPr lang="en-US" sz="2800" dirty="0"/>
              <a:t>Thin films are formed on surface of metals due to these reaction which get easily dissolved or detached in solutions leading to loss of material from surface.</a:t>
            </a:r>
          </a:p>
          <a:p>
            <a:pPr eaLnBrk="1" hangingPunct="1">
              <a:buClrTx/>
              <a:defRPr/>
            </a:pPr>
            <a:endParaRPr lang="en-US" sz="2800" dirty="0"/>
          </a:p>
          <a:p>
            <a:pPr eaLnBrk="1" hangingPunct="1">
              <a:buClrTx/>
              <a:defRPr/>
            </a:pPr>
            <a:r>
              <a:rPr lang="en-US" sz="2800" dirty="0"/>
              <a:t>Also called as </a:t>
            </a:r>
            <a:r>
              <a:rPr lang="en-US" sz="2800" i="1" dirty="0"/>
              <a:t>dry corrosion </a:t>
            </a:r>
            <a:r>
              <a:rPr lang="en-US" sz="2800" dirty="0"/>
              <a:t>since it occurs in absence of water or other fluid electrolytes.</a:t>
            </a:r>
            <a:endParaRPr lang="en-IN" sz="2800" dirty="0"/>
          </a:p>
        </p:txBody>
      </p:sp>
      <p:sp>
        <p:nvSpPr>
          <p:cNvPr id="5" name="Date Placeholder 4"/>
          <p:cNvSpPr>
            <a:spLocks noGrp="1"/>
          </p:cNvSpPr>
          <p:nvPr>
            <p:ph type="dt" sz="half" idx="10"/>
          </p:nvPr>
        </p:nvSpPr>
        <p:spPr/>
        <p:txBody>
          <a:bodyPr/>
          <a:lstStyle/>
          <a:p>
            <a:fld id="{F2507C08-0F44-41E4-9540-857B248E1CE8}" type="datetime1">
              <a:rPr lang="en-US" smtClean="0"/>
              <a:pPr/>
              <a:t>3/28/2023</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85888" cy="914400"/>
          </a:xfrm>
        </p:spPr>
        <p:txBody>
          <a:bodyPr>
            <a:normAutofit fontScale="90000"/>
          </a:bodyPr>
          <a:lstStyle/>
          <a:p>
            <a:r>
              <a:rPr lang="en-US" sz="3200" dirty="0"/>
              <a:t>    </a:t>
            </a:r>
            <a:r>
              <a:rPr lang="en-US" sz="3200" b="1" u="sng" dirty="0">
                <a:solidFill>
                  <a:schemeClr val="accent3">
                    <a:lumMod val="75000"/>
                  </a:schemeClr>
                </a:solidFill>
              </a:rPr>
              <a:t>ELECTROCHEMICAL  OR  WET</a:t>
            </a:r>
            <a:r>
              <a:rPr lang="en-US" sz="3200" b="1" dirty="0">
                <a:solidFill>
                  <a:schemeClr val="accent3">
                    <a:lumMod val="75000"/>
                  </a:schemeClr>
                </a:solidFill>
              </a:rPr>
              <a:t>                         </a:t>
            </a:r>
            <a:br>
              <a:rPr lang="en-US" sz="3200" b="1" dirty="0">
                <a:solidFill>
                  <a:schemeClr val="accent3">
                    <a:lumMod val="75000"/>
                  </a:schemeClr>
                </a:solidFill>
              </a:rPr>
            </a:br>
            <a:r>
              <a:rPr lang="en-US" sz="3200" b="1" dirty="0">
                <a:solidFill>
                  <a:schemeClr val="accent3">
                    <a:lumMod val="75000"/>
                  </a:schemeClr>
                </a:solidFill>
              </a:rPr>
              <a:t>                  </a:t>
            </a:r>
            <a:r>
              <a:rPr lang="en-US" sz="3200" b="1" u="sng" dirty="0">
                <a:solidFill>
                  <a:schemeClr val="accent3">
                    <a:lumMod val="75000"/>
                  </a:schemeClr>
                </a:solidFill>
              </a:rPr>
              <a:t>CORROSION</a:t>
            </a:r>
          </a:p>
        </p:txBody>
      </p:sp>
      <p:sp>
        <p:nvSpPr>
          <p:cNvPr id="3" name="Content Placeholder 2"/>
          <p:cNvSpPr>
            <a:spLocks noGrp="1"/>
          </p:cNvSpPr>
          <p:nvPr>
            <p:ph idx="1"/>
          </p:nvPr>
        </p:nvSpPr>
        <p:spPr>
          <a:xfrm>
            <a:off x="1066800" y="1066800"/>
            <a:ext cx="7924800" cy="5638800"/>
          </a:xfrm>
        </p:spPr>
        <p:txBody>
          <a:bodyPr/>
          <a:lstStyle/>
          <a:p>
            <a:pPr>
              <a:buClrTx/>
            </a:pPr>
            <a:r>
              <a:rPr lang="en-US" dirty="0"/>
              <a:t>Also called as wet corrosion as it refers to loss of materials from surface of a solid due to chemical reactions in wet conditions i.e. in presence of a electrolytic solution such as saliva, water or ionic solutions.</a:t>
            </a:r>
          </a:p>
          <a:p>
            <a:pPr>
              <a:buClrTx/>
            </a:pPr>
            <a:endParaRPr lang="en-US" dirty="0"/>
          </a:p>
          <a:p>
            <a:pPr>
              <a:buClrTx/>
            </a:pPr>
            <a:r>
              <a:rPr lang="en-US" dirty="0"/>
              <a:t>Accompanied by loss of ions or atoms of a solid usually metal due to passage of electric charges through an electrolyte.  </a:t>
            </a:r>
            <a:endParaRPr lang="en-IN" dirty="0"/>
          </a:p>
          <a:p>
            <a:endParaRPr lang="en-US"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15</a:t>
            </a:fld>
            <a:endParaRPr lang="en-US"/>
          </a:p>
        </p:txBody>
      </p:sp>
      <p:sp>
        <p:nvSpPr>
          <p:cNvPr id="5" name="Date Placeholder 4"/>
          <p:cNvSpPr>
            <a:spLocks noGrp="1"/>
          </p:cNvSpPr>
          <p:nvPr>
            <p:ph type="dt" sz="half" idx="10"/>
          </p:nvPr>
        </p:nvSpPr>
        <p:spPr/>
        <p:txBody>
          <a:bodyPr/>
          <a:lstStyle/>
          <a:p>
            <a:fld id="{4A873B99-E517-4B76-B214-A5F16AB9A539}" type="datetime1">
              <a:rPr lang="en-US" smtClean="0"/>
              <a:pPr/>
              <a:t>3/28/2023</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9151A5-2015-4546-A74F-9229BBB90C16}" type="slidenum">
              <a:rPr lang="en-US" smtClean="0"/>
              <a:pPr/>
              <a:t>16</a:t>
            </a:fld>
            <a:endParaRPr lang="en-US"/>
          </a:p>
        </p:txBody>
      </p:sp>
      <p:sp>
        <p:nvSpPr>
          <p:cNvPr id="14" name="Slide Number Placeholder 5"/>
          <p:cNvSpPr txBox="1">
            <a:spLocks/>
          </p:cNvSpPr>
          <p:nvPr/>
        </p:nvSpPr>
        <p:spPr>
          <a:xfrm>
            <a:off x="6553200" y="6245225"/>
            <a:ext cx="21336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15" name="Rectangle 2"/>
          <p:cNvSpPr>
            <a:spLocks noGrp="1" noChangeArrowheads="1"/>
          </p:cNvSpPr>
          <p:nvPr>
            <p:ph type="title"/>
          </p:nvPr>
        </p:nvSpPr>
        <p:spPr>
          <a:xfrm>
            <a:off x="838200" y="228600"/>
            <a:ext cx="8001000" cy="838200"/>
          </a:xfrm>
        </p:spPr>
        <p:txBody>
          <a:bodyPr>
            <a:normAutofit fontScale="90000"/>
          </a:bodyPr>
          <a:lstStyle/>
          <a:p>
            <a:pPr eaLnBrk="1" hangingPunct="1">
              <a:defRPr/>
            </a:pPr>
            <a:r>
              <a:rPr lang="en-US" dirty="0"/>
              <a:t>       </a:t>
            </a:r>
            <a:r>
              <a:rPr lang="en-US" b="1" u="sng" dirty="0">
                <a:solidFill>
                  <a:schemeClr val="accent3">
                    <a:lumMod val="75000"/>
                  </a:schemeClr>
                </a:solidFill>
              </a:rPr>
              <a:t>ELECTRO-CHEMICAL CELL</a:t>
            </a:r>
          </a:p>
        </p:txBody>
      </p:sp>
      <p:sp>
        <p:nvSpPr>
          <p:cNvPr id="18" name="Text Box 5"/>
          <p:cNvSpPr txBox="1">
            <a:spLocks noChangeArrowheads="1"/>
          </p:cNvSpPr>
          <p:nvPr/>
        </p:nvSpPr>
        <p:spPr bwMode="auto">
          <a:xfrm>
            <a:off x="1042988" y="5661025"/>
            <a:ext cx="2332037" cy="579438"/>
          </a:xfrm>
          <a:prstGeom prst="rect">
            <a:avLst/>
          </a:prstGeom>
          <a:noFill/>
          <a:ln w="9525">
            <a:noFill/>
            <a:miter lim="800000"/>
            <a:headEnd/>
            <a:tailEnd/>
          </a:ln>
        </p:spPr>
        <p:txBody>
          <a:bodyPr wrap="none">
            <a:spAutoFit/>
          </a:bodyPr>
          <a:lstStyle/>
          <a:p>
            <a:r>
              <a:rPr lang="en-US" sz="3200" b="1" i="1" u="sng" dirty="0">
                <a:solidFill>
                  <a:srgbClr val="000000"/>
                </a:solidFill>
                <a:latin typeface="Arial Black" pitchFamily="34" charset="0"/>
              </a:rPr>
              <a:t>Corrosion</a:t>
            </a:r>
          </a:p>
        </p:txBody>
      </p:sp>
      <p:pic>
        <p:nvPicPr>
          <p:cNvPr id="28" name="Picture 3" descr="DSCN2070"/>
          <p:cNvPicPr>
            <a:picLocks noChangeAspect="1" noChangeArrowheads="1"/>
          </p:cNvPicPr>
          <p:nvPr/>
        </p:nvPicPr>
        <p:blipFill>
          <a:blip r:embed="rId2" cstate="print">
            <a:lum bright="18000" contrast="60000"/>
          </a:blip>
          <a:srcRect l="3279" t="6557" r="16803" b="3279"/>
          <a:stretch>
            <a:fillRect/>
          </a:stretch>
        </p:blipFill>
        <p:spPr>
          <a:xfrm>
            <a:off x="1066800" y="1447800"/>
            <a:ext cx="3948672" cy="3490912"/>
          </a:xfrm>
          <a:prstGeom prst="rect">
            <a:avLst/>
          </a:prstGeom>
          <a:noFill/>
          <a:ln w="28575">
            <a:solidFill>
              <a:srgbClr val="000000"/>
            </a:solidFill>
          </a:ln>
        </p:spPr>
      </p:pic>
      <p:sp>
        <p:nvSpPr>
          <p:cNvPr id="30" name="Rounded Rectangle 29"/>
          <p:cNvSpPr/>
          <p:nvPr/>
        </p:nvSpPr>
        <p:spPr>
          <a:xfrm>
            <a:off x="5410200" y="1143000"/>
            <a:ext cx="3276600" cy="914400"/>
          </a:xfrm>
          <a:prstGeom prst="roundRect">
            <a:avLst>
              <a:gd name="adj" fmla="val 2477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electrochemically dissimilar metals</a:t>
            </a:r>
          </a:p>
        </p:txBody>
      </p:sp>
      <p:sp>
        <p:nvSpPr>
          <p:cNvPr id="31" name="Rounded Rectangle 30"/>
          <p:cNvSpPr/>
          <p:nvPr/>
        </p:nvSpPr>
        <p:spPr>
          <a:xfrm>
            <a:off x="5410200" y="2514600"/>
            <a:ext cx="32004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Immersed in an electrolyte and connected by an electrical conductor</a:t>
            </a:r>
          </a:p>
        </p:txBody>
      </p:sp>
      <p:sp>
        <p:nvSpPr>
          <p:cNvPr id="32" name="Rounded Rectangle 31"/>
          <p:cNvSpPr/>
          <p:nvPr/>
        </p:nvSpPr>
        <p:spPr>
          <a:xfrm>
            <a:off x="5410200" y="4038600"/>
            <a:ext cx="3276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 couple</a:t>
            </a:r>
          </a:p>
        </p:txBody>
      </p:sp>
      <p:sp>
        <p:nvSpPr>
          <p:cNvPr id="33" name="Rounded Rectangle 32"/>
          <p:cNvSpPr/>
          <p:nvPr/>
        </p:nvSpPr>
        <p:spPr>
          <a:xfrm>
            <a:off x="5410200" y="5562600"/>
            <a:ext cx="32766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Galvanic current</a:t>
            </a:r>
          </a:p>
        </p:txBody>
      </p:sp>
      <p:sp>
        <p:nvSpPr>
          <p:cNvPr id="35" name="Rounded Rectangle 34"/>
          <p:cNvSpPr/>
          <p:nvPr/>
        </p:nvSpPr>
        <p:spPr>
          <a:xfrm>
            <a:off x="990600" y="5638800"/>
            <a:ext cx="2895600" cy="91440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CORROSION</a:t>
            </a:r>
          </a:p>
        </p:txBody>
      </p:sp>
      <p:sp>
        <p:nvSpPr>
          <p:cNvPr id="36" name="Down Arrow 35"/>
          <p:cNvSpPr/>
          <p:nvPr/>
        </p:nvSpPr>
        <p:spPr>
          <a:xfrm>
            <a:off x="6934200" y="21336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6934200" y="3505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6934200" y="5029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a:off x="3962400" y="5943600"/>
            <a:ext cx="1295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fld id="{9664EDBB-15A0-4C9C-8645-522C1328635B}" type="datetime1">
              <a:rPr lang="en-US" smtClean="0"/>
              <a:pPr/>
              <a:t>3/28/2023</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9151A5-2015-4546-A74F-9229BBB90C16}" type="slidenum">
              <a:rPr lang="en-US" smtClean="0"/>
              <a:pPr/>
              <a:t>17</a:t>
            </a:fld>
            <a:endParaRPr lang="en-US"/>
          </a:p>
        </p:txBody>
      </p:sp>
      <p:sp>
        <p:nvSpPr>
          <p:cNvPr id="5" name="Slide Number Placeholder 5"/>
          <p:cNvSpPr txBox="1">
            <a:spLocks/>
          </p:cNvSpPr>
          <p:nvPr/>
        </p:nvSpPr>
        <p:spPr>
          <a:xfrm>
            <a:off x="6553200" y="6245225"/>
            <a:ext cx="21336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6" name="Rectangle 2"/>
          <p:cNvSpPr>
            <a:spLocks noGrp="1" noChangeArrowheads="1"/>
          </p:cNvSpPr>
          <p:nvPr>
            <p:ph type="title"/>
          </p:nvPr>
        </p:nvSpPr>
        <p:spPr>
          <a:xfrm>
            <a:off x="457200" y="381000"/>
            <a:ext cx="8229600" cy="1371600"/>
          </a:xfrm>
        </p:spPr>
        <p:txBody>
          <a:bodyPr/>
          <a:lstStyle/>
          <a:p>
            <a:pPr eaLnBrk="1" hangingPunct="1">
              <a:defRPr/>
            </a:pPr>
            <a:r>
              <a:rPr lang="en-US" dirty="0"/>
              <a:t>       </a:t>
            </a:r>
          </a:p>
        </p:txBody>
      </p:sp>
      <p:sp>
        <p:nvSpPr>
          <p:cNvPr id="7" name="Rectangle 3"/>
          <p:cNvSpPr txBox="1">
            <a:spLocks noChangeArrowheads="1"/>
          </p:cNvSpPr>
          <p:nvPr/>
        </p:nvSpPr>
        <p:spPr>
          <a:xfrm>
            <a:off x="990600" y="1447800"/>
            <a:ext cx="8153400" cy="4724400"/>
          </a:xfrm>
          <a:prstGeom prst="rect">
            <a:avLst/>
          </a:prstGeom>
        </p:spPr>
        <p:txBody>
          <a:bodyPr>
            <a:normAutofit fontScale="92500"/>
          </a:bodyPr>
          <a:lstStyle/>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r>
              <a:rPr kumimoji="0" lang="en-US" sz="2800" b="1" i="1" u="sng" strike="noStrike" kern="1200" cap="none" spc="0" normalizeH="0" baseline="0" noProof="0" dirty="0">
                <a:ln>
                  <a:noFill/>
                </a:ln>
                <a:solidFill>
                  <a:schemeClr val="tx1"/>
                </a:solidFill>
                <a:effectLst/>
                <a:uLnTx/>
                <a:uFillTx/>
                <a:latin typeface="+mn-lt"/>
                <a:ea typeface="+mn-ea"/>
                <a:cs typeface="+mn-cs"/>
              </a:rPr>
              <a:t>CELL </a:t>
            </a:r>
            <a:r>
              <a:rPr kumimoji="0" lang="en-US" sz="2800" b="1" i="0" u="none" strike="noStrike" kern="1200" cap="none" spc="0" normalizeH="0" baseline="0" noProof="0" dirty="0">
                <a:ln>
                  <a:noFill/>
                </a:ln>
                <a:solidFill>
                  <a:schemeClr val="tx1"/>
                </a:solidFill>
                <a:effectLst/>
                <a:uLnTx/>
                <a:uFillTx/>
                <a:latin typeface="+mn-lt"/>
                <a:ea typeface="+mn-ea"/>
                <a:cs typeface="+mn-cs"/>
              </a:rPr>
              <a:t>                           ORAL CAVITY</a:t>
            </a: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r>
              <a:rPr kumimoji="0" lang="en-US" sz="2800" b="1" i="1" u="sng" strike="noStrike" kern="1200" cap="none" spc="0" normalizeH="0" baseline="0" noProof="0" dirty="0">
                <a:ln>
                  <a:noFill/>
                </a:ln>
                <a:solidFill>
                  <a:schemeClr val="tx1"/>
                </a:solidFill>
                <a:effectLst/>
                <a:uLnTx/>
                <a:uFillTx/>
                <a:latin typeface="+mn-lt"/>
                <a:ea typeface="+mn-ea"/>
                <a:cs typeface="+mn-cs"/>
              </a:rPr>
              <a:t>ANODE </a:t>
            </a:r>
            <a:r>
              <a:rPr kumimoji="0" lang="en-US" sz="2800" b="1" i="0" u="none" strike="noStrike" kern="1200" cap="none" spc="0" normalizeH="0" baseline="0" noProof="0" dirty="0">
                <a:ln>
                  <a:noFill/>
                </a:ln>
                <a:solidFill>
                  <a:schemeClr val="tx1"/>
                </a:solidFill>
                <a:effectLst/>
                <a:uLnTx/>
                <a:uFillTx/>
                <a:latin typeface="+mn-lt"/>
                <a:ea typeface="+mn-ea"/>
                <a:cs typeface="+mn-cs"/>
              </a:rPr>
              <a:t>                     AMALGAM RESTORATION</a:t>
            </a: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r>
              <a:rPr kumimoji="0" lang="en-US" sz="2800" b="1" i="1" u="sng" strike="noStrike" kern="1200" cap="none" spc="0" normalizeH="0" baseline="0" noProof="0" dirty="0">
                <a:ln>
                  <a:noFill/>
                </a:ln>
                <a:solidFill>
                  <a:schemeClr val="tx1"/>
                </a:solidFill>
                <a:effectLst/>
                <a:uLnTx/>
                <a:uFillTx/>
                <a:latin typeface="+mn-lt"/>
                <a:ea typeface="+mn-ea"/>
                <a:cs typeface="+mn-cs"/>
              </a:rPr>
              <a:t>CATHODE</a:t>
            </a:r>
            <a:r>
              <a:rPr kumimoji="0" lang="en-US" sz="2800" b="1" i="0" u="none" strike="noStrike" kern="1200" cap="none" spc="0" normalizeH="0" baseline="0" noProof="0" dirty="0">
                <a:ln>
                  <a:noFill/>
                </a:ln>
                <a:solidFill>
                  <a:schemeClr val="tx1"/>
                </a:solidFill>
                <a:effectLst/>
                <a:uLnTx/>
                <a:uFillTx/>
                <a:latin typeface="+mn-lt"/>
                <a:ea typeface="+mn-ea"/>
                <a:cs typeface="+mn-cs"/>
              </a:rPr>
              <a:t>                   GOLD INLAY</a:t>
            </a: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r>
              <a:rPr kumimoji="0" lang="en-US" sz="2800" b="1" i="1" u="sng" strike="noStrike" kern="1200" cap="none" spc="0" normalizeH="0" baseline="0" noProof="0" dirty="0">
                <a:ln>
                  <a:noFill/>
                </a:ln>
                <a:solidFill>
                  <a:schemeClr val="tx1"/>
                </a:solidFill>
                <a:effectLst/>
                <a:uLnTx/>
                <a:uFillTx/>
                <a:latin typeface="+mn-lt"/>
                <a:ea typeface="+mn-ea"/>
                <a:cs typeface="+mn-cs"/>
              </a:rPr>
              <a:t>ELECTROLYTE</a:t>
            </a:r>
            <a:r>
              <a:rPr kumimoji="0" lang="en-US" sz="2800" b="1" i="0" u="none" strike="noStrike" kern="1200" cap="none" spc="0" normalizeH="0" baseline="0" noProof="0" dirty="0">
                <a:ln>
                  <a:noFill/>
                </a:ln>
                <a:solidFill>
                  <a:schemeClr val="tx1"/>
                </a:solidFill>
                <a:effectLst/>
                <a:uLnTx/>
                <a:uFillTx/>
                <a:latin typeface="+mn-lt"/>
                <a:ea typeface="+mn-ea"/>
                <a:cs typeface="+mn-cs"/>
              </a:rPr>
              <a:t>             SALIVA</a:t>
            </a: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SzPct val="80000"/>
              <a:buFont typeface="Arial" pitchFamily="34" charset="0"/>
              <a:buChar char="•"/>
              <a:tabLst/>
              <a:defRPr/>
            </a:pPr>
            <a:r>
              <a:rPr kumimoji="0" lang="en-US" sz="2800" b="1" i="1" u="sng" strike="noStrike" kern="1200" cap="none" spc="0" normalizeH="0" baseline="0" noProof="0" dirty="0">
                <a:ln>
                  <a:noFill/>
                </a:ln>
                <a:solidFill>
                  <a:schemeClr val="tx1"/>
                </a:solidFill>
                <a:effectLst/>
                <a:uLnTx/>
                <a:uFillTx/>
                <a:latin typeface="+mn-lt"/>
                <a:ea typeface="+mn-ea"/>
                <a:cs typeface="+mn-cs"/>
              </a:rPr>
              <a:t>EXTERNAL CIRCUIT</a:t>
            </a:r>
            <a:r>
              <a:rPr kumimoji="0" lang="en-US" sz="2800" b="1" i="0" u="none" strike="noStrike" kern="1200" cap="none" spc="0" normalizeH="0" baseline="0" noProof="0" dirty="0">
                <a:ln>
                  <a:noFill/>
                </a:ln>
                <a:solidFill>
                  <a:schemeClr val="tx1"/>
                </a:solidFill>
                <a:effectLst/>
                <a:uLnTx/>
                <a:uFillTx/>
                <a:latin typeface="+mn-lt"/>
                <a:ea typeface="+mn-ea"/>
                <a:cs typeface="+mn-cs"/>
              </a:rPr>
              <a:t>   HARD &amp; SOFT TISSUES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Box 4"/>
          <p:cNvSpPr txBox="1">
            <a:spLocks noChangeArrowheads="1"/>
          </p:cNvSpPr>
          <p:nvPr/>
        </p:nvSpPr>
        <p:spPr bwMode="auto">
          <a:xfrm>
            <a:off x="2209800" y="228600"/>
            <a:ext cx="5773259" cy="584775"/>
          </a:xfrm>
          <a:prstGeom prst="rect">
            <a:avLst/>
          </a:prstGeom>
          <a:noFill/>
          <a:ln w="9525">
            <a:noFill/>
            <a:miter lim="800000"/>
            <a:headEnd/>
            <a:tailEnd/>
          </a:ln>
        </p:spPr>
        <p:txBody>
          <a:bodyPr wrap="square">
            <a:spAutoFit/>
          </a:bodyPr>
          <a:lstStyle/>
          <a:p>
            <a:r>
              <a:rPr lang="en-US" sz="3200" b="1" u="sng" dirty="0">
                <a:solidFill>
                  <a:schemeClr val="accent3">
                    <a:lumMod val="75000"/>
                  </a:schemeClr>
                </a:solidFill>
                <a:latin typeface="Arial Black" pitchFamily="34" charset="0"/>
              </a:rPr>
              <a:t>COMPONENTS OF CELL</a:t>
            </a:r>
          </a:p>
        </p:txBody>
      </p:sp>
      <p:sp>
        <p:nvSpPr>
          <p:cNvPr id="9" name="Date Placeholder 8"/>
          <p:cNvSpPr>
            <a:spLocks noGrp="1"/>
          </p:cNvSpPr>
          <p:nvPr>
            <p:ph type="dt" sz="half" idx="10"/>
          </p:nvPr>
        </p:nvSpPr>
        <p:spPr/>
        <p:txBody>
          <a:bodyPr/>
          <a:lstStyle/>
          <a:p>
            <a:fld id="{FFC779CB-CD40-4B41-9066-8D489E519634}" type="datetime1">
              <a:rPr lang="en-US" smtClean="0"/>
              <a:pPr/>
              <a:t>3/28/2023</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8153400" cy="5181600"/>
          </a:xfrm>
        </p:spPr>
        <p:txBody>
          <a:bodyPr/>
          <a:lstStyle/>
          <a:p>
            <a:pPr>
              <a:buClrTx/>
            </a:pPr>
            <a:r>
              <a:rPr lang="en-US" dirty="0"/>
              <a:t>Anode: </a:t>
            </a:r>
            <a:r>
              <a:rPr lang="en-US" dirty="0">
                <a:sym typeface="Wingdings" pitchFamily="2" charset="2"/>
              </a:rPr>
              <a:t> </a:t>
            </a:r>
            <a:endParaRPr lang="en-US" b="1" dirty="0">
              <a:sym typeface="Wingdings" pitchFamily="2" charset="2"/>
            </a:endParaRPr>
          </a:p>
          <a:p>
            <a:pPr>
              <a:buNone/>
            </a:pPr>
            <a:r>
              <a:rPr lang="en-US" dirty="0">
                <a:sym typeface="Wingdings" pitchFamily="2" charset="2"/>
              </a:rPr>
              <a:t>    </a:t>
            </a:r>
            <a:r>
              <a:rPr lang="en-US" sz="2400" dirty="0">
                <a:sym typeface="Wingdings" pitchFamily="2" charset="2"/>
              </a:rPr>
              <a:t>Surface or sites on surface where positive ions are formed.</a:t>
            </a:r>
          </a:p>
          <a:p>
            <a:pPr>
              <a:buNone/>
            </a:pPr>
            <a:r>
              <a:rPr lang="en-US" sz="2400" dirty="0">
                <a:sym typeface="Wingdings" pitchFamily="2" charset="2"/>
              </a:rPr>
              <a:t>     (</a:t>
            </a:r>
            <a:r>
              <a:rPr lang="en-US" sz="2400" dirty="0" err="1">
                <a:sym typeface="Wingdings" pitchFamily="2" charset="2"/>
              </a:rPr>
              <a:t>ie</a:t>
            </a:r>
            <a:r>
              <a:rPr lang="en-US" sz="2400" dirty="0">
                <a:sym typeface="Wingdings" pitchFamily="2" charset="2"/>
              </a:rPr>
              <a:t> metal surface undergoing oxidation reaction and       </a:t>
            </a:r>
          </a:p>
          <a:p>
            <a:pPr>
              <a:buNone/>
            </a:pPr>
            <a:r>
              <a:rPr lang="en-US" sz="2400" dirty="0">
                <a:sym typeface="Wingdings" pitchFamily="2" charset="2"/>
              </a:rPr>
              <a:t>      corroding with production of free electrons)</a:t>
            </a:r>
          </a:p>
          <a:p>
            <a:pPr>
              <a:buNone/>
            </a:pPr>
            <a:endParaRPr lang="en-US" sz="2400" dirty="0">
              <a:sym typeface="Wingdings" pitchFamily="2" charset="2"/>
            </a:endParaRPr>
          </a:p>
          <a:p>
            <a:pPr>
              <a:buClrTx/>
              <a:buSzPct val="116000"/>
              <a:buFont typeface="Arial" pitchFamily="34" charset="0"/>
              <a:buChar char="•"/>
            </a:pPr>
            <a:r>
              <a:rPr lang="en-US" dirty="0">
                <a:sym typeface="Wingdings" pitchFamily="2" charset="2"/>
              </a:rPr>
              <a:t>Cathode:</a:t>
            </a:r>
          </a:p>
          <a:p>
            <a:pPr>
              <a:buClrTx/>
              <a:buSzPct val="116000"/>
              <a:buNone/>
            </a:pPr>
            <a:r>
              <a:rPr lang="en-US" dirty="0">
                <a:sym typeface="Wingdings" pitchFamily="2" charset="2"/>
              </a:rPr>
              <a:t>   </a:t>
            </a:r>
            <a:r>
              <a:rPr lang="en-US" sz="2400" dirty="0">
                <a:sym typeface="Wingdings" pitchFamily="2" charset="2"/>
              </a:rPr>
              <a:t>At the cathode reduction reaction occurs that consumes free electrons produced at the anode.</a:t>
            </a:r>
          </a:p>
          <a:p>
            <a:pPr>
              <a:buNone/>
            </a:pPr>
            <a:r>
              <a:rPr lang="en-US" sz="2400" dirty="0">
                <a:sym typeface="Wingdings" pitchFamily="2" charset="2"/>
              </a:rPr>
              <a:t>       </a:t>
            </a:r>
          </a:p>
          <a:p>
            <a:pPr>
              <a:buNone/>
            </a:pPr>
            <a:endParaRPr lang="en-US" sz="2400"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18</a:t>
            </a:fld>
            <a:endParaRPr lang="en-US"/>
          </a:p>
        </p:txBody>
      </p:sp>
      <p:sp>
        <p:nvSpPr>
          <p:cNvPr id="5" name="Date Placeholder 4"/>
          <p:cNvSpPr>
            <a:spLocks noGrp="1"/>
          </p:cNvSpPr>
          <p:nvPr>
            <p:ph type="dt" sz="half" idx="10"/>
          </p:nvPr>
        </p:nvSpPr>
        <p:spPr/>
        <p:txBody>
          <a:bodyPr/>
          <a:lstStyle/>
          <a:p>
            <a:fld id="{23CF9C67-F17F-4171-858E-66D8F0D781E8}" type="datetime1">
              <a:rPr lang="en-US" smtClean="0"/>
              <a:pPr/>
              <a:t>3/28/2023</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9CD7713-86DA-4CC3-9DD8-FDC41E12E143}" type="slidenum">
              <a:rPr lang="en-IN"/>
              <a:pPr>
                <a:defRPr/>
              </a:pPr>
              <a:t>19</a:t>
            </a:fld>
            <a:endParaRPr lang="en-IN"/>
          </a:p>
        </p:txBody>
      </p:sp>
      <p:sp>
        <p:nvSpPr>
          <p:cNvPr id="25602" name="Rectangle 2"/>
          <p:cNvSpPr>
            <a:spLocks noGrp="1" noChangeArrowheads="1"/>
          </p:cNvSpPr>
          <p:nvPr>
            <p:ph type="title"/>
          </p:nvPr>
        </p:nvSpPr>
        <p:spPr>
          <a:xfrm>
            <a:off x="1676400" y="0"/>
            <a:ext cx="5173663" cy="609600"/>
          </a:xfrm>
        </p:spPr>
        <p:txBody>
          <a:bodyPr>
            <a:normAutofit fontScale="90000"/>
          </a:bodyPr>
          <a:lstStyle/>
          <a:p>
            <a:pPr eaLnBrk="1" hangingPunct="1">
              <a:defRPr/>
            </a:pPr>
            <a:r>
              <a:rPr lang="en-US" sz="4000" dirty="0">
                <a:solidFill>
                  <a:schemeClr val="folHlink"/>
                </a:solidFill>
              </a:rPr>
              <a:t>                       	</a:t>
            </a:r>
            <a:r>
              <a:rPr lang="en-US" sz="4000" b="1" u="sng" dirty="0">
                <a:solidFill>
                  <a:schemeClr val="accent3">
                    <a:lumMod val="75000"/>
                  </a:schemeClr>
                </a:solidFill>
              </a:rPr>
              <a:t>REACTIONS</a:t>
            </a:r>
          </a:p>
        </p:txBody>
      </p:sp>
      <p:sp>
        <p:nvSpPr>
          <p:cNvPr id="25603" name="Rectangle 3"/>
          <p:cNvSpPr>
            <a:spLocks noGrp="1" noChangeArrowheads="1"/>
          </p:cNvSpPr>
          <p:nvPr>
            <p:ph type="body" idx="1"/>
          </p:nvPr>
        </p:nvSpPr>
        <p:spPr>
          <a:xfrm>
            <a:off x="914400" y="990600"/>
            <a:ext cx="8229600" cy="5410200"/>
          </a:xfrm>
        </p:spPr>
        <p:txBody>
          <a:bodyPr>
            <a:normAutofit fontScale="92500"/>
          </a:bodyPr>
          <a:lstStyle/>
          <a:p>
            <a:pPr eaLnBrk="1" hangingPunct="1">
              <a:buFont typeface="Wingdings" pitchFamily="2" charset="2"/>
              <a:buNone/>
              <a:defRPr/>
            </a:pPr>
            <a:r>
              <a:rPr lang="en-US" sz="2800" b="1" dirty="0"/>
              <a:t>    </a:t>
            </a:r>
            <a:r>
              <a:rPr lang="en-US" sz="2800" b="1" i="1" u="sng" dirty="0">
                <a:solidFill>
                  <a:schemeClr val="accent5"/>
                </a:solidFill>
              </a:rPr>
              <a:t>ANODE (amalgam) – OXIDATION</a:t>
            </a:r>
            <a:r>
              <a:rPr lang="en-US" sz="2800" b="1" dirty="0">
                <a:solidFill>
                  <a:schemeClr val="accent5"/>
                </a:solidFill>
              </a:rPr>
              <a:t> </a:t>
            </a:r>
          </a:p>
          <a:p>
            <a:pPr eaLnBrk="1" hangingPunct="1">
              <a:buClrTx/>
              <a:defRPr/>
            </a:pPr>
            <a:r>
              <a:rPr lang="en-US" sz="2800" b="1" dirty="0">
                <a:solidFill>
                  <a:srgbClr val="0070C0"/>
                </a:solidFill>
              </a:rPr>
              <a:t>M</a:t>
            </a:r>
            <a:r>
              <a:rPr lang="en-US" sz="2800" b="1" baseline="30000" dirty="0">
                <a:solidFill>
                  <a:srgbClr val="0070C0"/>
                </a:solidFill>
              </a:rPr>
              <a:t>o</a:t>
            </a:r>
            <a:r>
              <a:rPr lang="en-US" sz="2800" b="1" dirty="0">
                <a:solidFill>
                  <a:srgbClr val="0070C0"/>
                </a:solidFill>
              </a:rPr>
              <a:t>               M</a:t>
            </a:r>
            <a:r>
              <a:rPr lang="en-US" sz="2800" b="1" baseline="30000" dirty="0">
                <a:solidFill>
                  <a:srgbClr val="0070C0"/>
                </a:solidFill>
              </a:rPr>
              <a:t>+</a:t>
            </a:r>
            <a:r>
              <a:rPr lang="en-US" sz="2800" b="1" dirty="0">
                <a:solidFill>
                  <a:srgbClr val="0070C0"/>
                </a:solidFill>
              </a:rPr>
              <a:t>    +     e</a:t>
            </a:r>
            <a:r>
              <a:rPr lang="en-US" sz="2800" b="1" baseline="30000" dirty="0">
                <a:solidFill>
                  <a:srgbClr val="0070C0"/>
                </a:solidFill>
              </a:rPr>
              <a:t>-</a:t>
            </a:r>
          </a:p>
          <a:p>
            <a:pPr eaLnBrk="1" hangingPunct="1">
              <a:buClrTx/>
              <a:defRPr/>
            </a:pPr>
            <a:r>
              <a:rPr lang="en-US" sz="2800" b="1" dirty="0"/>
              <a:t>Corroding metal surface; + ions formed ; (e</a:t>
            </a:r>
            <a:r>
              <a:rPr lang="en-US" sz="2800" b="1" baseline="30000" dirty="0"/>
              <a:t>-</a:t>
            </a:r>
            <a:r>
              <a:rPr lang="en-US" sz="2800" b="1" dirty="0"/>
              <a:t>) produced . </a:t>
            </a:r>
          </a:p>
          <a:p>
            <a:pPr eaLnBrk="1" hangingPunct="1">
              <a:defRPr/>
            </a:pPr>
            <a:endParaRPr lang="en-US" sz="2800" b="1" dirty="0"/>
          </a:p>
          <a:p>
            <a:pPr eaLnBrk="1" hangingPunct="1">
              <a:buFont typeface="Wingdings" pitchFamily="2" charset="2"/>
              <a:buNone/>
              <a:defRPr/>
            </a:pPr>
            <a:r>
              <a:rPr lang="en-US" sz="2800" b="1" dirty="0">
                <a:solidFill>
                  <a:schemeClr val="accent5"/>
                </a:solidFill>
              </a:rPr>
              <a:t>     </a:t>
            </a:r>
            <a:r>
              <a:rPr lang="en-US" sz="2800" b="1" i="1" u="sng" dirty="0">
                <a:solidFill>
                  <a:schemeClr val="accent5"/>
                </a:solidFill>
              </a:rPr>
              <a:t>CATHODE (gold) – REDUCTION</a:t>
            </a:r>
          </a:p>
          <a:p>
            <a:pPr eaLnBrk="1" hangingPunct="1">
              <a:buClrTx/>
              <a:defRPr/>
            </a:pPr>
            <a:r>
              <a:rPr lang="en-US" sz="2800" b="1" dirty="0">
                <a:solidFill>
                  <a:srgbClr val="0070C0"/>
                </a:solidFill>
              </a:rPr>
              <a:t>M</a:t>
            </a:r>
            <a:r>
              <a:rPr lang="en-US" sz="2800" b="1" baseline="30000" dirty="0">
                <a:solidFill>
                  <a:srgbClr val="0070C0"/>
                </a:solidFill>
              </a:rPr>
              <a:t>+</a:t>
            </a:r>
            <a:r>
              <a:rPr lang="en-US" sz="2800" b="1" dirty="0">
                <a:solidFill>
                  <a:srgbClr val="0070C0"/>
                </a:solidFill>
              </a:rPr>
              <a:t>     +      e</a:t>
            </a:r>
            <a:r>
              <a:rPr lang="en-US" sz="2800" b="1" baseline="30000" dirty="0">
                <a:solidFill>
                  <a:srgbClr val="0070C0"/>
                </a:solidFill>
              </a:rPr>
              <a:t>-</a:t>
            </a:r>
            <a:r>
              <a:rPr lang="en-US" sz="2800" b="1" dirty="0">
                <a:solidFill>
                  <a:srgbClr val="0070C0"/>
                </a:solidFill>
              </a:rPr>
              <a:t>                  M</a:t>
            </a:r>
            <a:r>
              <a:rPr lang="en-US" sz="2800" b="1" baseline="30000" dirty="0">
                <a:solidFill>
                  <a:srgbClr val="0070C0"/>
                </a:solidFill>
              </a:rPr>
              <a:t>o</a:t>
            </a:r>
          </a:p>
          <a:p>
            <a:pPr eaLnBrk="1" hangingPunct="1">
              <a:buClrTx/>
              <a:defRPr/>
            </a:pPr>
            <a:r>
              <a:rPr lang="en-US" sz="2800" b="1" dirty="0">
                <a:solidFill>
                  <a:srgbClr val="0070C0"/>
                </a:solidFill>
              </a:rPr>
              <a:t>2H</a:t>
            </a:r>
            <a:r>
              <a:rPr lang="en-US" sz="2800" b="1" baseline="30000" dirty="0">
                <a:solidFill>
                  <a:srgbClr val="0070C0"/>
                </a:solidFill>
              </a:rPr>
              <a:t>+</a:t>
            </a:r>
            <a:r>
              <a:rPr lang="en-US" sz="2800" b="1" dirty="0">
                <a:solidFill>
                  <a:srgbClr val="0070C0"/>
                </a:solidFill>
              </a:rPr>
              <a:t>   +     2e</a:t>
            </a:r>
            <a:r>
              <a:rPr lang="en-US" sz="2800" b="1" baseline="30000" dirty="0">
                <a:solidFill>
                  <a:srgbClr val="0070C0"/>
                </a:solidFill>
              </a:rPr>
              <a:t>-</a:t>
            </a:r>
            <a:r>
              <a:rPr lang="en-US" sz="2800" b="1" dirty="0">
                <a:solidFill>
                  <a:srgbClr val="0070C0"/>
                </a:solidFill>
              </a:rPr>
              <a:t>                 H</a:t>
            </a:r>
            <a:r>
              <a:rPr lang="en-US" sz="2800" b="1" baseline="-25000" dirty="0">
                <a:solidFill>
                  <a:srgbClr val="0070C0"/>
                </a:solidFill>
              </a:rPr>
              <a:t>2</a:t>
            </a:r>
          </a:p>
          <a:p>
            <a:pPr eaLnBrk="1" hangingPunct="1">
              <a:buClrTx/>
              <a:defRPr/>
            </a:pPr>
            <a:r>
              <a:rPr lang="en-US" sz="2800" b="1" dirty="0">
                <a:solidFill>
                  <a:srgbClr val="0070C0"/>
                </a:solidFill>
              </a:rPr>
              <a:t>2H</a:t>
            </a:r>
            <a:r>
              <a:rPr lang="en-US" sz="2800" b="1" baseline="-25000" dirty="0">
                <a:solidFill>
                  <a:srgbClr val="0070C0"/>
                </a:solidFill>
              </a:rPr>
              <a:t>2</a:t>
            </a:r>
            <a:r>
              <a:rPr lang="en-US" sz="2800" b="1" dirty="0">
                <a:solidFill>
                  <a:srgbClr val="0070C0"/>
                </a:solidFill>
              </a:rPr>
              <a:t>O     +       O</a:t>
            </a:r>
            <a:r>
              <a:rPr lang="en-US" sz="2800" b="1" baseline="-25000" dirty="0">
                <a:solidFill>
                  <a:srgbClr val="0070C0"/>
                </a:solidFill>
              </a:rPr>
              <a:t>2</a:t>
            </a:r>
            <a:r>
              <a:rPr lang="en-US" sz="2800" b="1" dirty="0">
                <a:solidFill>
                  <a:srgbClr val="0070C0"/>
                </a:solidFill>
              </a:rPr>
              <a:t>       +       4e</a:t>
            </a:r>
            <a:r>
              <a:rPr lang="en-US" sz="2800" b="1" baseline="30000" dirty="0">
                <a:solidFill>
                  <a:srgbClr val="0070C0"/>
                </a:solidFill>
              </a:rPr>
              <a:t>-</a:t>
            </a:r>
            <a:r>
              <a:rPr lang="en-US" sz="2800" b="1" dirty="0">
                <a:solidFill>
                  <a:srgbClr val="0070C0"/>
                </a:solidFill>
              </a:rPr>
              <a:t>               4(OH)</a:t>
            </a:r>
            <a:r>
              <a:rPr lang="en-US" sz="2800" b="1" baseline="30000" dirty="0">
                <a:solidFill>
                  <a:srgbClr val="0070C0"/>
                </a:solidFill>
              </a:rPr>
              <a:t>-</a:t>
            </a:r>
          </a:p>
          <a:p>
            <a:pPr eaLnBrk="1" hangingPunct="1">
              <a:buClrTx/>
              <a:defRPr/>
            </a:pPr>
            <a:r>
              <a:rPr lang="en-US" sz="2800" b="1" dirty="0"/>
              <a:t>Site for consumption of (e</a:t>
            </a:r>
            <a:r>
              <a:rPr lang="en-US" sz="2800" b="1" baseline="30000" dirty="0"/>
              <a:t>-</a:t>
            </a:r>
            <a:r>
              <a:rPr lang="en-US" sz="2800" b="1" dirty="0"/>
              <a:t>) produced at anode </a:t>
            </a:r>
          </a:p>
          <a:p>
            <a:pPr eaLnBrk="1" hangingPunct="1">
              <a:buFont typeface="Wingdings" pitchFamily="2" charset="2"/>
              <a:buNone/>
              <a:defRPr/>
            </a:pPr>
            <a:r>
              <a:rPr lang="en-US" sz="2800" b="1" dirty="0"/>
              <a:t>   for maintaining balance &amp; continuing corrosion.</a:t>
            </a:r>
          </a:p>
        </p:txBody>
      </p:sp>
      <p:sp>
        <p:nvSpPr>
          <p:cNvPr id="18437" name="Line 4"/>
          <p:cNvSpPr>
            <a:spLocks noChangeShapeType="1"/>
          </p:cNvSpPr>
          <p:nvPr/>
        </p:nvSpPr>
        <p:spPr bwMode="auto">
          <a:xfrm>
            <a:off x="1981200" y="1752600"/>
            <a:ext cx="1066800" cy="0"/>
          </a:xfrm>
          <a:prstGeom prst="line">
            <a:avLst/>
          </a:prstGeom>
          <a:noFill/>
          <a:ln w="38100">
            <a:solidFill>
              <a:schemeClr val="tx1"/>
            </a:solidFill>
            <a:round/>
            <a:headEnd/>
            <a:tailEnd type="triangle" w="med" len="med"/>
          </a:ln>
        </p:spPr>
        <p:txBody>
          <a:bodyPr wrap="none" anchor="ctr"/>
          <a:lstStyle/>
          <a:p>
            <a:endParaRPr lang="en-US"/>
          </a:p>
        </p:txBody>
      </p:sp>
      <p:sp>
        <p:nvSpPr>
          <p:cNvPr id="18438" name="Line 8"/>
          <p:cNvSpPr>
            <a:spLocks noChangeShapeType="1"/>
          </p:cNvSpPr>
          <p:nvPr/>
        </p:nvSpPr>
        <p:spPr bwMode="auto">
          <a:xfrm>
            <a:off x="3657600" y="4495800"/>
            <a:ext cx="1066800" cy="0"/>
          </a:xfrm>
          <a:prstGeom prst="line">
            <a:avLst/>
          </a:prstGeom>
          <a:noFill/>
          <a:ln w="38100">
            <a:solidFill>
              <a:schemeClr val="tx1"/>
            </a:solidFill>
            <a:round/>
            <a:headEnd/>
            <a:tailEnd type="triangle" w="med" len="med"/>
          </a:ln>
        </p:spPr>
        <p:txBody>
          <a:bodyPr wrap="none" anchor="ctr"/>
          <a:lstStyle/>
          <a:p>
            <a:endParaRPr lang="en-US"/>
          </a:p>
        </p:txBody>
      </p:sp>
      <p:sp>
        <p:nvSpPr>
          <p:cNvPr id="18439" name="Line 9"/>
          <p:cNvSpPr>
            <a:spLocks noChangeShapeType="1"/>
          </p:cNvSpPr>
          <p:nvPr/>
        </p:nvSpPr>
        <p:spPr bwMode="auto">
          <a:xfrm>
            <a:off x="3581400" y="4038600"/>
            <a:ext cx="1066800" cy="0"/>
          </a:xfrm>
          <a:prstGeom prst="line">
            <a:avLst/>
          </a:prstGeom>
          <a:noFill/>
          <a:ln w="38100">
            <a:solidFill>
              <a:schemeClr val="tx1"/>
            </a:solidFill>
            <a:round/>
            <a:headEnd/>
            <a:tailEnd type="triangle" w="med" len="med"/>
          </a:ln>
        </p:spPr>
        <p:txBody>
          <a:bodyPr wrap="none" anchor="ctr"/>
          <a:lstStyle/>
          <a:p>
            <a:endParaRPr lang="en-US"/>
          </a:p>
        </p:txBody>
      </p:sp>
      <p:sp>
        <p:nvSpPr>
          <p:cNvPr id="18440" name="Line 10"/>
          <p:cNvSpPr>
            <a:spLocks noChangeShapeType="1"/>
          </p:cNvSpPr>
          <p:nvPr/>
        </p:nvSpPr>
        <p:spPr bwMode="auto">
          <a:xfrm>
            <a:off x="6019800" y="4953000"/>
            <a:ext cx="1066800" cy="0"/>
          </a:xfrm>
          <a:prstGeom prst="line">
            <a:avLst/>
          </a:prstGeom>
          <a:noFill/>
          <a:ln w="38100">
            <a:solidFill>
              <a:schemeClr val="tx1"/>
            </a:solidFill>
            <a:round/>
            <a:headEnd/>
            <a:tailEnd type="triangle" w="med" len="med"/>
          </a:ln>
        </p:spPr>
        <p:txBody>
          <a:bodyPr wrap="none" anchor="ctr"/>
          <a:lstStyle/>
          <a:p>
            <a:endParaRPr lang="en-US"/>
          </a:p>
        </p:txBody>
      </p:sp>
      <p:sp>
        <p:nvSpPr>
          <p:cNvPr id="9" name="Date Placeholder 8"/>
          <p:cNvSpPr>
            <a:spLocks noGrp="1"/>
          </p:cNvSpPr>
          <p:nvPr>
            <p:ph type="dt" sz="half" idx="10"/>
          </p:nvPr>
        </p:nvSpPr>
        <p:spPr/>
        <p:txBody>
          <a:bodyPr/>
          <a:lstStyle/>
          <a:p>
            <a:fld id="{EC7D4D2A-F6AD-4B69-AB18-799AE87E3317}" type="datetime1">
              <a:rPr lang="en-US" smtClean="0"/>
              <a:pPr/>
              <a:t>3/28/2023</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9151A5-2015-4546-A74F-9229BBB90C16}" type="slidenum">
              <a:rPr lang="en-US" smtClean="0"/>
              <a:pPr/>
              <a:t>2</a:t>
            </a:fld>
            <a:endParaRPr lang="en-US" dirty="0"/>
          </a:p>
        </p:txBody>
      </p:sp>
      <p:sp>
        <p:nvSpPr>
          <p:cNvPr id="5" name="Date Placeholder 4"/>
          <p:cNvSpPr>
            <a:spLocks noGrp="1"/>
          </p:cNvSpPr>
          <p:nvPr>
            <p:ph type="dt" sz="half" idx="10"/>
          </p:nvPr>
        </p:nvSpPr>
        <p:spPr/>
        <p:txBody>
          <a:bodyPr/>
          <a:lstStyle/>
          <a:p>
            <a:fld id="{671DFD2C-7E68-463E-AA5C-50E685EFECB9}" type="datetime1">
              <a:rPr lang="en-US" smtClean="0"/>
              <a:pPr/>
              <a:t>3/28/2023</a:t>
            </a:fld>
            <a:endParaRPr lang="en-US"/>
          </a:p>
        </p:txBody>
      </p:sp>
      <p:sp>
        <p:nvSpPr>
          <p:cNvPr id="8" name="Title 7"/>
          <p:cNvSpPr>
            <a:spLocks noGrp="1"/>
          </p:cNvSpPr>
          <p:nvPr>
            <p:ph type="ctrTitle"/>
          </p:nvPr>
        </p:nvSpPr>
        <p:spPr>
          <a:xfrm>
            <a:off x="1371600" y="762000"/>
            <a:ext cx="7406640" cy="1472184"/>
          </a:xfrm>
        </p:spPr>
        <p:txBody>
          <a:bodyPr>
            <a:normAutofit fontScale="90000"/>
          </a:bodyPr>
          <a:lstStyle/>
          <a:p>
            <a:r>
              <a:rPr lang="en-US" sz="4400" b="1" dirty="0">
                <a:latin typeface="Times New Roman" panose="02020603050405020304" pitchFamily="18" charset="0"/>
                <a:cs typeface="Times New Roman" panose="02020603050405020304" pitchFamily="18" charset="0"/>
              </a:rPr>
              <a:t>Specific learning Objectives </a:t>
            </a:r>
            <a:r>
              <a:rPr lang="en-US" sz="4400" dirty="0"/>
              <a:t/>
            </a:r>
            <a:br>
              <a:rPr lang="en-US" sz="4400" dirty="0"/>
            </a:br>
            <a:r>
              <a:rPr lang="en-US" sz="4000" dirty="0"/>
              <a:t/>
            </a:r>
            <a:br>
              <a:rPr lang="en-US" sz="4000" dirty="0"/>
            </a:b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85574795"/>
              </p:ext>
            </p:extLst>
          </p:nvPr>
        </p:nvGraphicFramePr>
        <p:xfrm>
          <a:off x="990599" y="1752598"/>
          <a:ext cx="7772401" cy="2677968"/>
        </p:xfrm>
        <a:graphic>
          <a:graphicData uri="http://schemas.openxmlformats.org/drawingml/2006/table">
            <a:tbl>
              <a:tblPr firstRow="1" bandRow="1">
                <a:tableStyleId>{5C22544A-7EE6-4342-B048-85BDC9FD1C3A}</a:tableStyleId>
              </a:tblPr>
              <a:tblGrid>
                <a:gridCol w="2051356">
                  <a:extLst>
                    <a:ext uri="{9D8B030D-6E8A-4147-A177-3AD203B41FA5}">
                      <a16:colId xmlns:a16="http://schemas.microsoft.com/office/drawing/2014/main" xmlns="" val="946123654"/>
                    </a:ext>
                  </a:extLst>
                </a:gridCol>
                <a:gridCol w="3387123">
                  <a:extLst>
                    <a:ext uri="{9D8B030D-6E8A-4147-A177-3AD203B41FA5}">
                      <a16:colId xmlns:a16="http://schemas.microsoft.com/office/drawing/2014/main" xmlns="" val="2411658997"/>
                    </a:ext>
                  </a:extLst>
                </a:gridCol>
                <a:gridCol w="2333922">
                  <a:extLst>
                    <a:ext uri="{9D8B030D-6E8A-4147-A177-3AD203B41FA5}">
                      <a16:colId xmlns:a16="http://schemas.microsoft.com/office/drawing/2014/main" xmlns="" val="3411213719"/>
                    </a:ext>
                  </a:extLst>
                </a:gridCol>
              </a:tblGrid>
              <a:tr h="669492">
                <a:tc>
                  <a:txBody>
                    <a:bodyPr/>
                    <a:lstStyle/>
                    <a:p>
                      <a:r>
                        <a:rPr lang="en-US" dirty="0" smtClean="0"/>
                        <a:t>Core areas* </a:t>
                      </a:r>
                      <a:endParaRPr lang="en-US" dirty="0"/>
                    </a:p>
                  </a:txBody>
                  <a:tcPr/>
                </a:tc>
                <a:tc>
                  <a:txBody>
                    <a:bodyPr/>
                    <a:lstStyle/>
                    <a:p>
                      <a:r>
                        <a:rPr lang="en-US" dirty="0" smtClean="0"/>
                        <a:t>Domain</a:t>
                      </a:r>
                      <a:r>
                        <a:rPr lang="en-US" baseline="0" dirty="0" smtClean="0"/>
                        <a:t>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xmlns="" val="868424398"/>
                  </a:ext>
                </a:extLst>
              </a:tr>
              <a:tr h="669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Introduction</a:t>
                      </a:r>
                    </a:p>
                    <a:p>
                      <a:endParaRPr lang="en-US" dirty="0"/>
                    </a:p>
                  </a:txBody>
                  <a:tcPr/>
                </a:tc>
                <a:tc>
                  <a:txBody>
                    <a:bodyPr/>
                    <a:lstStyle/>
                    <a:p>
                      <a:r>
                        <a:rPr lang="en-US" sz="1800" dirty="0" smtClean="0"/>
                        <a:t>Cognitive</a:t>
                      </a:r>
                      <a:endParaRPr lang="en-US" dirty="0"/>
                    </a:p>
                  </a:txBody>
                  <a:tcPr/>
                </a:tc>
                <a:tc>
                  <a:txBody>
                    <a:bodyPr/>
                    <a:lstStyle/>
                    <a:p>
                      <a:r>
                        <a:rPr lang="en-US" sz="1800" dirty="0" smtClean="0"/>
                        <a:t>Must know </a:t>
                      </a:r>
                      <a:endParaRPr lang="en-US" dirty="0"/>
                    </a:p>
                  </a:txBody>
                  <a:tcPr/>
                </a:tc>
                <a:extLst>
                  <a:ext uri="{0D108BD9-81ED-4DB2-BD59-A6C34878D82A}">
                    <a16:rowId xmlns:a16="http://schemas.microsoft.com/office/drawing/2014/main" xmlns="" val="3586572506"/>
                  </a:ext>
                </a:extLst>
              </a:tr>
              <a:tr h="669492">
                <a:tc>
                  <a:txBody>
                    <a:bodyPr/>
                    <a:lstStyle/>
                    <a:p>
                      <a:pPr>
                        <a:buClrTx/>
                        <a:defRPr/>
                      </a:pPr>
                      <a:r>
                        <a:rPr lang="en-US" sz="1800" dirty="0" smtClean="0"/>
                        <a:t>Tarnish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Cognitive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Must know </a:t>
                      </a:r>
                      <a:endParaRPr lang="en-US" dirty="0" smtClean="0"/>
                    </a:p>
                    <a:p>
                      <a:endParaRPr lang="en-US" dirty="0"/>
                    </a:p>
                  </a:txBody>
                  <a:tcPr/>
                </a:tc>
                <a:extLst>
                  <a:ext uri="{0D108BD9-81ED-4DB2-BD59-A6C34878D82A}">
                    <a16:rowId xmlns:a16="http://schemas.microsoft.com/office/drawing/2014/main" xmlns="" val="2359924706"/>
                  </a:ext>
                </a:extLst>
              </a:tr>
              <a:tr h="669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Corrosion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Cognitive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Must know </a:t>
                      </a:r>
                      <a:endParaRPr lang="en-US" dirty="0" smtClean="0"/>
                    </a:p>
                    <a:p>
                      <a:endParaRPr lang="en-US" dirty="0"/>
                    </a:p>
                  </a:txBody>
                  <a:tcPr/>
                </a:tc>
                <a:extLst>
                  <a:ext uri="{0D108BD9-81ED-4DB2-BD59-A6C34878D82A}">
                    <a16:rowId xmlns:a16="http://schemas.microsoft.com/office/drawing/2014/main" xmlns="" val="257729749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8001000" cy="6477000"/>
          </a:xfrm>
        </p:spPr>
        <p:txBody>
          <a:bodyPr>
            <a:normAutofit fontScale="92500" lnSpcReduction="20000"/>
          </a:bodyPr>
          <a:lstStyle/>
          <a:p>
            <a:pPr>
              <a:buNone/>
            </a:pPr>
            <a:r>
              <a:rPr lang="en-US" sz="2600" b="1" dirty="0"/>
              <a:t> </a:t>
            </a:r>
          </a:p>
          <a:p>
            <a:pPr>
              <a:buFontTx/>
              <a:buChar char="-"/>
            </a:pPr>
            <a:r>
              <a:rPr lang="en-US" sz="2600" dirty="0"/>
              <a:t>The electrolyte supplies ions needed at the cathode and carries away the corrosion products at the anode.</a:t>
            </a:r>
          </a:p>
          <a:p>
            <a:pPr>
              <a:buFontTx/>
              <a:buChar char="-"/>
            </a:pPr>
            <a:endParaRPr lang="en-US" sz="2600" b="1" dirty="0"/>
          </a:p>
          <a:p>
            <a:pPr>
              <a:buClrTx/>
              <a:defRPr/>
            </a:pPr>
            <a:r>
              <a:rPr lang="en-US" sz="2800" b="1" u="sng" dirty="0">
                <a:solidFill>
                  <a:schemeClr val="tx2"/>
                </a:solidFill>
              </a:rPr>
              <a:t>External circuit</a:t>
            </a:r>
            <a:r>
              <a:rPr lang="en-US" sz="2800" b="1" dirty="0">
                <a:solidFill>
                  <a:schemeClr val="tx2"/>
                </a:solidFill>
              </a:rPr>
              <a:t> </a:t>
            </a:r>
            <a:r>
              <a:rPr lang="en-US" sz="2800" b="1" dirty="0"/>
              <a:t>– </a:t>
            </a:r>
            <a:r>
              <a:rPr lang="en-US" sz="2800" dirty="0"/>
              <a:t>Hard &amp; soft tissues</a:t>
            </a:r>
          </a:p>
          <a:p>
            <a:pPr>
              <a:buNone/>
              <a:defRPr/>
            </a:pPr>
            <a:r>
              <a:rPr lang="en-US" sz="2800" dirty="0"/>
              <a:t>               </a:t>
            </a:r>
            <a:r>
              <a:rPr lang="en-US" sz="2800" i="1" u="sng" dirty="0"/>
              <a:t>Conduction of (e-)</a:t>
            </a:r>
          </a:p>
          <a:p>
            <a:pPr>
              <a:buNone/>
              <a:defRPr/>
            </a:pPr>
            <a:endParaRPr lang="en-US" sz="2800" b="1" i="1" u="sng" dirty="0"/>
          </a:p>
          <a:p>
            <a:pPr>
              <a:buClr>
                <a:schemeClr val="tx2"/>
              </a:buClr>
              <a:defRPr/>
            </a:pPr>
            <a:r>
              <a:rPr lang="en-US" sz="2800" b="1" i="1" u="sng" dirty="0">
                <a:solidFill>
                  <a:schemeClr val="tx2"/>
                </a:solidFill>
              </a:rPr>
              <a:t>Anode </a:t>
            </a:r>
            <a:r>
              <a:rPr lang="en-US" sz="2800" b="1" dirty="0">
                <a:solidFill>
                  <a:schemeClr val="tx2"/>
                </a:solidFill>
              </a:rPr>
              <a:t>                          </a:t>
            </a:r>
            <a:r>
              <a:rPr lang="en-US" sz="2800" b="1" i="1" u="sng" dirty="0">
                <a:solidFill>
                  <a:schemeClr val="tx2"/>
                </a:solidFill>
              </a:rPr>
              <a:t>Cathode   </a:t>
            </a:r>
            <a:endParaRPr lang="en-US" sz="2600" b="1" dirty="0">
              <a:solidFill>
                <a:schemeClr val="tx2"/>
              </a:solidFill>
            </a:endParaRPr>
          </a:p>
          <a:p>
            <a:pPr>
              <a:buNone/>
            </a:pPr>
            <a:r>
              <a:rPr lang="en-US" sz="2600" dirty="0"/>
              <a:t>(production of e</a:t>
            </a:r>
            <a:r>
              <a:rPr lang="en-US" sz="2600" baseline="30000" dirty="0"/>
              <a:t>-</a:t>
            </a:r>
            <a:r>
              <a:rPr lang="en-US" sz="2600" dirty="0"/>
              <a:t>)               (consumption of e</a:t>
            </a:r>
            <a:r>
              <a:rPr lang="en-US" sz="2600" baseline="30000" dirty="0"/>
              <a:t>-</a:t>
            </a:r>
            <a:r>
              <a:rPr lang="en-US" sz="2600" dirty="0"/>
              <a:t>)</a:t>
            </a:r>
          </a:p>
          <a:p>
            <a:pPr>
              <a:buNone/>
            </a:pPr>
            <a:endParaRPr lang="en-US" sz="2600" b="1" dirty="0"/>
          </a:p>
          <a:p>
            <a:pPr>
              <a:buNone/>
            </a:pPr>
            <a:endParaRPr lang="en-US" sz="2600" b="1" dirty="0"/>
          </a:p>
          <a:p>
            <a:pPr>
              <a:buNone/>
            </a:pPr>
            <a:r>
              <a:rPr lang="en-US" sz="2600" b="1" dirty="0">
                <a:sym typeface="Wingdings" pitchFamily="2" charset="2"/>
              </a:rPr>
              <a:t>                                     </a:t>
            </a:r>
            <a:r>
              <a:rPr lang="en-US" sz="2600" b="1" dirty="0"/>
              <a:t> </a:t>
            </a:r>
            <a:r>
              <a:rPr lang="en-US" sz="2600" dirty="0"/>
              <a:t>are primary driving force in                 </a:t>
            </a:r>
          </a:p>
          <a:p>
            <a:pPr>
              <a:buNone/>
            </a:pPr>
            <a:r>
              <a:rPr lang="en-US" sz="2600" dirty="0"/>
              <a:t>                                       electrochemical corrosion.</a:t>
            </a:r>
          </a:p>
          <a:p>
            <a:pPr>
              <a:buNone/>
            </a:pPr>
            <a:endParaRPr lang="en-US" sz="2600" b="1" dirty="0"/>
          </a:p>
          <a:p>
            <a:pPr>
              <a:buNone/>
            </a:pPr>
            <a:endParaRPr lang="en-US" sz="2600" b="1" dirty="0"/>
          </a:p>
          <a:p>
            <a:pPr>
              <a:buNone/>
            </a:pPr>
            <a:r>
              <a:rPr lang="en-US" sz="2000" dirty="0"/>
              <a:t>Important in determining       Important to </a:t>
            </a:r>
            <a:r>
              <a:rPr lang="en-US" sz="2000" u="sng" dirty="0"/>
              <a:t>reduce or eliminate </a:t>
            </a:r>
          </a:p>
          <a:p>
            <a:pPr>
              <a:buNone/>
            </a:pPr>
            <a:r>
              <a:rPr lang="en-US" sz="2000" u="sng" dirty="0"/>
              <a:t>the rate of corrosion</a:t>
            </a:r>
            <a:r>
              <a:rPr lang="en-US" sz="2000" dirty="0"/>
              <a:t>                        </a:t>
            </a:r>
            <a:r>
              <a:rPr lang="en-US" sz="2000" u="sng" dirty="0" err="1"/>
              <a:t>corrosion</a:t>
            </a:r>
            <a:endParaRPr lang="en-US" sz="2000" u="sng" dirty="0"/>
          </a:p>
          <a:p>
            <a:pPr>
              <a:buNone/>
            </a:pPr>
            <a:endParaRPr lang="en-US" sz="2000" u="sng" dirty="0"/>
          </a:p>
          <a:p>
            <a:pPr>
              <a:buNone/>
            </a:pPr>
            <a:endParaRPr lang="en-US" sz="2000" u="sng" dirty="0"/>
          </a:p>
          <a:p>
            <a:pPr>
              <a:buNone/>
            </a:pPr>
            <a:endParaRPr lang="en-US" sz="2000" u="sng" dirty="0"/>
          </a:p>
          <a:p>
            <a:pPr>
              <a:buNone/>
            </a:pPr>
            <a:endParaRPr lang="en-US" sz="2000" u="sng" dirty="0"/>
          </a:p>
          <a:p>
            <a:pPr>
              <a:buNone/>
            </a:pPr>
            <a:endParaRPr lang="en-US" sz="2600" b="1" dirty="0"/>
          </a:p>
          <a:p>
            <a:pPr>
              <a:buNone/>
            </a:pPr>
            <a:endParaRPr lang="en-US" sz="2600" b="1" dirty="0"/>
          </a:p>
          <a:p>
            <a:pPr>
              <a:buNone/>
            </a:pPr>
            <a:endParaRPr lang="en-US" sz="2600"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20</a:t>
            </a:fld>
            <a:endParaRPr lang="en-US"/>
          </a:p>
        </p:txBody>
      </p:sp>
      <p:cxnSp>
        <p:nvCxnSpPr>
          <p:cNvPr id="6" name="Straight Arrow Connector 5"/>
          <p:cNvCxnSpPr/>
          <p:nvPr/>
        </p:nvCxnSpPr>
        <p:spPr>
          <a:xfrm>
            <a:off x="3048000" y="4724400"/>
            <a:ext cx="1676400" cy="990600"/>
          </a:xfrm>
          <a:prstGeom prst="straightConnector1">
            <a:avLst/>
          </a:prstGeom>
          <a:ln cap="rnd" cmpd="sng">
            <a:solidFill>
              <a:schemeClr val="accent5">
                <a:lumMod val="60000"/>
                <a:lumOff val="40000"/>
              </a:schemeClr>
            </a:solidFill>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790700" y="4914900"/>
            <a:ext cx="1143000" cy="6096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71600" y="4114800"/>
            <a:ext cx="2667000" cy="5334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Cathodic reactions</a:t>
            </a:r>
            <a:endParaRPr lang="en-US" dirty="0"/>
          </a:p>
        </p:txBody>
      </p:sp>
      <p:sp>
        <p:nvSpPr>
          <p:cNvPr id="19" name="Right Arrow 18"/>
          <p:cNvSpPr/>
          <p:nvPr/>
        </p:nvSpPr>
        <p:spPr>
          <a:xfrm>
            <a:off x="2667000" y="2895600"/>
            <a:ext cx="1905000" cy="762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65E962C8-A90D-4159-B4E5-633C8AC3645F}" type="datetime1">
              <a:rPr lang="en-US" smtClean="0"/>
              <a:pPr/>
              <a:t>3/28/2023</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8153400" cy="5715000"/>
          </a:xfrm>
        </p:spPr>
        <p:txBody>
          <a:bodyPr>
            <a:normAutofit/>
          </a:bodyPr>
          <a:lstStyle/>
          <a:p>
            <a:pPr>
              <a:buNone/>
            </a:pPr>
            <a:r>
              <a:rPr lang="en-US" sz="2800"/>
              <a:t>   For electrochemical corrosion to be an ongoing process there should be balance between production of e</a:t>
            </a:r>
            <a:r>
              <a:rPr lang="en-US" sz="2800" baseline="30000"/>
              <a:t>-</a:t>
            </a:r>
            <a:r>
              <a:rPr lang="en-US" sz="2800"/>
              <a:t> at the anode and consumption of e</a:t>
            </a:r>
            <a:r>
              <a:rPr lang="en-US" sz="2800" baseline="30000"/>
              <a:t>-</a:t>
            </a:r>
            <a:r>
              <a:rPr lang="en-US" sz="2800"/>
              <a:t> at the cathode.</a:t>
            </a:r>
            <a:r>
              <a:rPr lang="en-US" sz="2800" baseline="30000"/>
              <a:t> </a:t>
            </a:r>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endParaRPr lang="en-US" sz="2800" baseline="30000"/>
          </a:p>
          <a:p>
            <a:pPr>
              <a:buNone/>
            </a:pPr>
            <a:r>
              <a:rPr lang="en-US" sz="2800" baseline="30000"/>
              <a:t>     </a:t>
            </a:r>
            <a:r>
              <a:rPr lang="en-US" baseline="30000"/>
              <a:t>                                                                     </a:t>
            </a:r>
            <a:endParaRPr lang="en-US" baseline="30000"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21</a:t>
            </a:fld>
            <a:endParaRPr lang="en-US"/>
          </a:p>
        </p:txBody>
      </p:sp>
      <p:sp>
        <p:nvSpPr>
          <p:cNvPr id="5" name="Date Placeholder 4"/>
          <p:cNvSpPr>
            <a:spLocks noGrp="1"/>
          </p:cNvSpPr>
          <p:nvPr>
            <p:ph type="dt" sz="half" idx="10"/>
          </p:nvPr>
        </p:nvSpPr>
        <p:spPr/>
        <p:txBody>
          <a:bodyPr/>
          <a:lstStyle/>
          <a:p>
            <a:fld id="{9077CE32-73D4-4FF0-B77A-3ACA618B74C1}" type="datetime1">
              <a:rPr lang="en-US" smtClean="0"/>
              <a:pPr/>
              <a:t>3/28/2023</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45784" y="6239032"/>
            <a:ext cx="2141016" cy="482443"/>
          </a:xfrm>
        </p:spPr>
        <p:txBody>
          <a:bodyPr/>
          <a:lstStyle/>
          <a:p>
            <a:pPr>
              <a:defRPr/>
            </a:pPr>
            <a:fld id="{38525DE5-D0B7-4531-B349-CA8BA699575F}" type="slidenum">
              <a:rPr lang="en-IN"/>
              <a:pPr>
                <a:defRPr/>
              </a:pPr>
              <a:t>22</a:t>
            </a:fld>
            <a:endParaRPr lang="en-IN"/>
          </a:p>
        </p:txBody>
      </p:sp>
      <p:sp>
        <p:nvSpPr>
          <p:cNvPr id="15362" name="Rectangle 2"/>
          <p:cNvSpPr>
            <a:spLocks noGrp="1" noChangeArrowheads="1"/>
          </p:cNvSpPr>
          <p:nvPr>
            <p:ph type="title"/>
          </p:nvPr>
        </p:nvSpPr>
        <p:spPr>
          <a:xfrm>
            <a:off x="1219199" y="124418"/>
            <a:ext cx="7696201" cy="1436096"/>
          </a:xfrm>
        </p:spPr>
        <p:txBody>
          <a:bodyPr>
            <a:normAutofit/>
          </a:bodyPr>
          <a:lstStyle/>
          <a:p>
            <a:pPr eaLnBrk="1" hangingPunct="1">
              <a:defRPr/>
            </a:pPr>
            <a:r>
              <a:rPr lang="en-US" sz="4400" dirty="0">
                <a:solidFill>
                  <a:schemeClr val="accent3">
                    <a:lumMod val="75000"/>
                  </a:schemeClr>
                </a:solidFill>
              </a:rPr>
              <a:t>ELECTRO-MOTIVE FORCE       </a:t>
            </a:r>
            <a:br>
              <a:rPr lang="en-US" sz="4400" dirty="0">
                <a:solidFill>
                  <a:schemeClr val="accent3">
                    <a:lumMod val="75000"/>
                  </a:schemeClr>
                </a:solidFill>
              </a:rPr>
            </a:br>
            <a:r>
              <a:rPr lang="en-US" sz="4400" dirty="0">
                <a:solidFill>
                  <a:schemeClr val="accent3">
                    <a:lumMod val="75000"/>
                  </a:schemeClr>
                </a:solidFill>
              </a:rPr>
              <a:t>              SERIES</a:t>
            </a:r>
            <a:endParaRPr lang="en-IN" sz="4400" dirty="0">
              <a:solidFill>
                <a:schemeClr val="accent3">
                  <a:lumMod val="75000"/>
                </a:schemeClr>
              </a:solidFill>
            </a:endParaRPr>
          </a:p>
        </p:txBody>
      </p:sp>
      <p:sp>
        <p:nvSpPr>
          <p:cNvPr id="15363" name="Rectangle 3"/>
          <p:cNvSpPr>
            <a:spLocks noGrp="1" noChangeArrowheads="1"/>
          </p:cNvSpPr>
          <p:nvPr>
            <p:ph type="body" idx="1"/>
          </p:nvPr>
        </p:nvSpPr>
        <p:spPr>
          <a:xfrm>
            <a:off x="914400" y="1524000"/>
            <a:ext cx="8077200" cy="4876800"/>
          </a:xfrm>
        </p:spPr>
        <p:txBody>
          <a:bodyPr/>
          <a:lstStyle/>
          <a:p>
            <a:pPr eaLnBrk="1" hangingPunct="1">
              <a:buClrTx/>
              <a:defRPr/>
            </a:pPr>
            <a:r>
              <a:rPr lang="en-US" sz="2800" dirty="0"/>
              <a:t>An arrangement of elements in the order of their dissolution tendencies in water.</a:t>
            </a:r>
          </a:p>
          <a:p>
            <a:pPr>
              <a:buClrTx/>
              <a:defRPr/>
            </a:pPr>
            <a:endParaRPr lang="en-US" sz="2800" dirty="0"/>
          </a:p>
          <a:p>
            <a:pPr eaLnBrk="1" hangingPunct="1">
              <a:buClrTx/>
              <a:defRPr/>
            </a:pPr>
            <a:r>
              <a:rPr lang="en-US" sz="2800" dirty="0"/>
              <a:t>Potential value(v) for each element is calculated for standard state consisting of 1atomic weight (g) of ions in 1000 ml water at 25°c.</a:t>
            </a:r>
          </a:p>
          <a:p>
            <a:pPr eaLnBrk="1" hangingPunct="1">
              <a:buClrTx/>
              <a:defRPr/>
            </a:pPr>
            <a:endParaRPr lang="en-US" sz="2800" dirty="0"/>
          </a:p>
          <a:p>
            <a:pPr eaLnBrk="1" hangingPunct="1">
              <a:buClrTx/>
              <a:defRPr/>
            </a:pPr>
            <a:r>
              <a:rPr lang="en-US" sz="2800" dirty="0"/>
              <a:t>Metals with more positive potential have a lower tendency to dissolve in aqueous environments.</a:t>
            </a:r>
            <a:r>
              <a:rPr lang="en-US" sz="2800" b="1" dirty="0"/>
              <a:t> </a:t>
            </a:r>
          </a:p>
          <a:p>
            <a:pPr eaLnBrk="1" hangingPunct="1">
              <a:defRPr/>
            </a:pPr>
            <a:endParaRPr lang="en-IN" sz="2800" dirty="0"/>
          </a:p>
        </p:txBody>
      </p:sp>
      <p:sp>
        <p:nvSpPr>
          <p:cNvPr id="5" name="Date Placeholder 4"/>
          <p:cNvSpPr>
            <a:spLocks noGrp="1"/>
          </p:cNvSpPr>
          <p:nvPr>
            <p:ph type="dt" sz="half" idx="10"/>
          </p:nvPr>
        </p:nvSpPr>
        <p:spPr/>
        <p:txBody>
          <a:bodyPr/>
          <a:lstStyle/>
          <a:p>
            <a:fld id="{E4B74083-2F39-4591-9F90-8B356B7FDBC3}" type="datetime1">
              <a:rPr lang="en-US" smtClean="0"/>
              <a:pPr/>
              <a:t>3/28/2023</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8077200" cy="6553200"/>
          </a:xfrm>
        </p:spPr>
        <p:txBody>
          <a:bodyPr>
            <a:normAutofit/>
          </a:bodyPr>
          <a:lstStyle/>
          <a:p>
            <a:pPr>
              <a:buClrTx/>
              <a:buFont typeface="Wingdings" pitchFamily="2" charset="2"/>
              <a:buChar char="Ø"/>
            </a:pPr>
            <a:r>
              <a:rPr lang="en-US" sz="2600" dirty="0"/>
              <a:t>If 2 pure metals are immersed in an electrolyte and        connected by a conductor to form a galvanic cell, the metal with lower electrode potential becomes anode and undergoes oxidation </a:t>
            </a:r>
            <a:r>
              <a:rPr lang="en-US" sz="2600" dirty="0" err="1"/>
              <a:t>ie</a:t>
            </a:r>
            <a:r>
              <a:rPr lang="en-US" sz="2600" dirty="0"/>
              <a:t> its ions goes into the solution.</a:t>
            </a:r>
          </a:p>
          <a:p>
            <a:pPr>
              <a:buNone/>
            </a:pPr>
            <a:r>
              <a:rPr lang="en-US" sz="2600" dirty="0"/>
              <a:t> for </a:t>
            </a:r>
            <a:r>
              <a:rPr lang="en-US" sz="2600" dirty="0" err="1"/>
              <a:t>eg</a:t>
            </a:r>
            <a:r>
              <a:rPr lang="en-US" sz="2600" dirty="0"/>
              <a:t>: </a:t>
            </a:r>
          </a:p>
          <a:p>
            <a:pPr>
              <a:buNone/>
            </a:pPr>
            <a:r>
              <a:rPr lang="en-US" sz="2600" dirty="0"/>
              <a:t>In a cell composed of cu and </a:t>
            </a:r>
            <a:r>
              <a:rPr lang="en-US" sz="2600" dirty="0" err="1"/>
              <a:t>zn</a:t>
            </a:r>
            <a:r>
              <a:rPr lang="en-US" sz="2600" dirty="0"/>
              <a:t> electrodes in aqueous acidic solution          </a:t>
            </a:r>
          </a:p>
          <a:p>
            <a:pPr>
              <a:buNone/>
            </a:pPr>
            <a:r>
              <a:rPr lang="en-US" sz="2600" dirty="0"/>
              <a:t>   </a:t>
            </a:r>
            <a:r>
              <a:rPr lang="en-US" sz="2600" dirty="0" err="1"/>
              <a:t>zn</a:t>
            </a:r>
            <a:r>
              <a:rPr lang="en-US" sz="2600" dirty="0"/>
              <a:t> electrode     -0.76 v   </a:t>
            </a:r>
            <a:r>
              <a:rPr lang="en-US" sz="2600" dirty="0">
                <a:sym typeface="Wingdings" pitchFamily="2" charset="2"/>
              </a:rPr>
              <a:t> Acts as anode</a:t>
            </a:r>
          </a:p>
          <a:p>
            <a:pPr>
              <a:buNone/>
            </a:pPr>
            <a:r>
              <a:rPr lang="en-US" sz="2600" dirty="0">
                <a:sym typeface="Wingdings" pitchFamily="2" charset="2"/>
              </a:rPr>
              <a:t>   cu electrode     -0.47v                         </a:t>
            </a:r>
          </a:p>
          <a:p>
            <a:pPr>
              <a:buClrTx/>
              <a:buFont typeface="Wingdings" pitchFamily="2" charset="2"/>
              <a:buChar char="ü"/>
            </a:pPr>
            <a:r>
              <a:rPr lang="en-US" sz="2600" dirty="0">
                <a:sym typeface="Wingdings" pitchFamily="2" charset="2"/>
              </a:rPr>
              <a:t>EMF series provides information only about whether  given reaction can occur or not.</a:t>
            </a:r>
          </a:p>
          <a:p>
            <a:pPr>
              <a:buNone/>
            </a:pPr>
            <a:r>
              <a:rPr lang="en-US" sz="2600" dirty="0">
                <a:sym typeface="Wingdings" pitchFamily="2" charset="2"/>
              </a:rPr>
              <a:t>It </a:t>
            </a:r>
            <a:r>
              <a:rPr lang="en-US" sz="2600" i="1" u="sng" dirty="0">
                <a:sym typeface="Wingdings" pitchFamily="2" charset="2"/>
              </a:rPr>
              <a:t>does not predict  </a:t>
            </a:r>
            <a:r>
              <a:rPr lang="en-US" sz="2600" dirty="0">
                <a:sym typeface="Wingdings" pitchFamily="2" charset="2"/>
              </a:rPr>
              <a:t> the occurrence of corrosion.</a:t>
            </a:r>
          </a:p>
          <a:p>
            <a:pPr>
              <a:buNone/>
            </a:pPr>
            <a:r>
              <a:rPr lang="en-US" sz="2600" dirty="0">
                <a:sym typeface="Wingdings" pitchFamily="2" charset="2"/>
              </a:rPr>
              <a:t>                            the rate of corrosion.</a:t>
            </a:r>
          </a:p>
        </p:txBody>
      </p:sp>
      <p:sp>
        <p:nvSpPr>
          <p:cNvPr id="4" name="Slide Number Placeholder 3"/>
          <p:cNvSpPr>
            <a:spLocks noGrp="1"/>
          </p:cNvSpPr>
          <p:nvPr>
            <p:ph type="sldNum" sz="quarter" idx="12"/>
          </p:nvPr>
        </p:nvSpPr>
        <p:spPr/>
        <p:txBody>
          <a:bodyPr/>
          <a:lstStyle/>
          <a:p>
            <a:fld id="{DC9151A5-2015-4546-A74F-9229BBB90C16}" type="slidenum">
              <a:rPr lang="en-US" smtClean="0"/>
              <a:pPr/>
              <a:t>23</a:t>
            </a:fld>
            <a:endParaRPr lang="en-US"/>
          </a:p>
        </p:txBody>
      </p:sp>
      <p:sp>
        <p:nvSpPr>
          <p:cNvPr id="5" name="Date Placeholder 4"/>
          <p:cNvSpPr>
            <a:spLocks noGrp="1"/>
          </p:cNvSpPr>
          <p:nvPr>
            <p:ph type="dt" sz="half" idx="10"/>
          </p:nvPr>
        </p:nvSpPr>
        <p:spPr/>
        <p:txBody>
          <a:bodyPr/>
          <a:lstStyle/>
          <a:p>
            <a:fld id="{8F27C4F3-A76F-40F3-AC5B-4AFD86729A42}" type="datetime1">
              <a:rPr lang="en-US" smtClean="0"/>
              <a:pPr/>
              <a:t>3/28/2023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6897"/>
            <a:ext cx="2133600" cy="474578"/>
          </a:xfrm>
        </p:spPr>
        <p:txBody>
          <a:bodyPr/>
          <a:lstStyle/>
          <a:p>
            <a:pPr>
              <a:defRPr/>
            </a:pPr>
            <a:r>
              <a:rPr lang="en-IN" dirty="0"/>
              <a:t>                     21</a:t>
            </a:r>
          </a:p>
          <a:p>
            <a:pPr>
              <a:defRPr/>
            </a:pPr>
            <a:endParaRPr lang="en-IN" dirty="0"/>
          </a:p>
        </p:txBody>
      </p:sp>
      <p:sp>
        <p:nvSpPr>
          <p:cNvPr id="16386" name="Rectangle 2"/>
          <p:cNvSpPr>
            <a:spLocks noGrp="1" noChangeArrowheads="1"/>
          </p:cNvSpPr>
          <p:nvPr>
            <p:ph type="title"/>
          </p:nvPr>
        </p:nvSpPr>
        <p:spPr>
          <a:xfrm>
            <a:off x="158750" y="228600"/>
            <a:ext cx="8985250" cy="574239"/>
          </a:xfrm>
        </p:spPr>
        <p:txBody>
          <a:bodyPr>
            <a:normAutofit fontScale="90000"/>
          </a:bodyPr>
          <a:lstStyle/>
          <a:p>
            <a:pPr eaLnBrk="1" hangingPunct="1">
              <a:defRPr/>
            </a:pPr>
            <a:r>
              <a:rPr lang="en-US" sz="3600" dirty="0">
                <a:solidFill>
                  <a:schemeClr val="folHlink"/>
                </a:solidFill>
                <a:latin typeface="Arial Black" pitchFamily="34" charset="0"/>
              </a:rPr>
              <a:t>           </a:t>
            </a:r>
            <a:r>
              <a:rPr lang="en-US" sz="4400" dirty="0">
                <a:solidFill>
                  <a:schemeClr val="accent3">
                    <a:lumMod val="75000"/>
                  </a:schemeClr>
                </a:solidFill>
              </a:rPr>
              <a:t>METAL                ELEC. POT. (V)</a:t>
            </a:r>
            <a:r>
              <a:rPr lang="en-US" sz="4400" b="1" dirty="0">
                <a:solidFill>
                  <a:schemeClr val="accent3">
                    <a:lumMod val="75000"/>
                  </a:schemeClr>
                </a:solidFill>
              </a:rPr>
              <a:t> </a:t>
            </a:r>
            <a:r>
              <a:rPr lang="en-US" sz="4400" b="1" i="1" dirty="0">
                <a:solidFill>
                  <a:schemeClr val="accent3">
                    <a:lumMod val="75000"/>
                  </a:schemeClr>
                </a:solidFill>
              </a:rPr>
              <a:t>  </a:t>
            </a:r>
            <a:endParaRPr lang="en-IN" sz="4400" b="1" i="1" dirty="0">
              <a:solidFill>
                <a:schemeClr val="accent3">
                  <a:lumMod val="75000"/>
                </a:schemeClr>
              </a:solidFill>
            </a:endParaRPr>
          </a:p>
        </p:txBody>
      </p:sp>
      <p:sp>
        <p:nvSpPr>
          <p:cNvPr id="5" name="Content Placeholder 4"/>
          <p:cNvSpPr>
            <a:spLocks noGrp="1"/>
          </p:cNvSpPr>
          <p:nvPr>
            <p:ph idx="1"/>
          </p:nvPr>
        </p:nvSpPr>
        <p:spPr>
          <a:xfrm>
            <a:off x="914400" y="1143000"/>
            <a:ext cx="7696200" cy="5334000"/>
          </a:xfrm>
        </p:spPr>
        <p:txBody>
          <a:bodyPr>
            <a:normAutofit fontScale="92500"/>
          </a:bodyPr>
          <a:lstStyle/>
          <a:p>
            <a:pPr>
              <a:lnSpc>
                <a:spcPct val="80000"/>
              </a:lnSpc>
              <a:buNone/>
              <a:defRPr/>
            </a:pPr>
            <a:r>
              <a:rPr lang="en-US" b="1" dirty="0"/>
              <a:t>         Gold                                       + 1.36</a:t>
            </a:r>
          </a:p>
          <a:p>
            <a:pPr>
              <a:lnSpc>
                <a:spcPct val="80000"/>
              </a:lnSpc>
              <a:buNone/>
              <a:defRPr/>
            </a:pPr>
            <a:r>
              <a:rPr lang="en-US" b="1" dirty="0"/>
              <a:t>      Palladium                                  + 0.82</a:t>
            </a:r>
          </a:p>
          <a:p>
            <a:pPr>
              <a:lnSpc>
                <a:spcPct val="80000"/>
              </a:lnSpc>
              <a:buNone/>
              <a:defRPr/>
            </a:pPr>
            <a:r>
              <a:rPr lang="en-US" b="1" dirty="0"/>
              <a:t>  Mercury &amp; Silver                          + 0.80</a:t>
            </a:r>
          </a:p>
          <a:p>
            <a:pPr>
              <a:lnSpc>
                <a:spcPct val="80000"/>
              </a:lnSpc>
              <a:buNone/>
              <a:defRPr/>
            </a:pPr>
            <a:r>
              <a:rPr lang="en-US" b="1" dirty="0"/>
              <a:t>        Copper                                    + 0.47  </a:t>
            </a:r>
          </a:p>
          <a:p>
            <a:pPr>
              <a:lnSpc>
                <a:spcPct val="80000"/>
              </a:lnSpc>
              <a:buNone/>
              <a:defRPr/>
            </a:pPr>
            <a:r>
              <a:rPr lang="en-US" b="1" dirty="0"/>
              <a:t>      Hydrogen         </a:t>
            </a:r>
            <a:r>
              <a:rPr lang="en-US" b="1" dirty="0">
                <a:solidFill>
                  <a:srgbClr val="000000"/>
                </a:solidFill>
                <a:effectLst>
                  <a:outerShdw blurRad="38100" dist="38100" dir="2700000" algn="tl">
                    <a:srgbClr val="FFFFFF"/>
                  </a:outerShdw>
                </a:effectLst>
              </a:rPr>
              <a:t>(Ref.)</a:t>
            </a:r>
            <a:r>
              <a:rPr lang="en-US" b="1" dirty="0"/>
              <a:t>                  0.00 </a:t>
            </a:r>
          </a:p>
          <a:p>
            <a:pPr>
              <a:lnSpc>
                <a:spcPct val="80000"/>
              </a:lnSpc>
              <a:buNone/>
              <a:defRPr/>
            </a:pPr>
            <a:r>
              <a:rPr lang="en-US" b="1" dirty="0"/>
              <a:t>         Lead                                        - 0.12       </a:t>
            </a:r>
          </a:p>
          <a:p>
            <a:pPr>
              <a:lnSpc>
                <a:spcPct val="80000"/>
              </a:lnSpc>
              <a:buNone/>
              <a:defRPr/>
            </a:pPr>
            <a:r>
              <a:rPr lang="en-US" b="1" dirty="0"/>
              <a:t>          Tin                                          - 0.14</a:t>
            </a:r>
          </a:p>
          <a:p>
            <a:pPr>
              <a:lnSpc>
                <a:spcPct val="80000"/>
              </a:lnSpc>
              <a:buNone/>
              <a:defRPr/>
            </a:pPr>
            <a:r>
              <a:rPr lang="en-US" b="1" dirty="0"/>
              <a:t>        Nickel                                       - 0.23</a:t>
            </a:r>
          </a:p>
          <a:p>
            <a:pPr>
              <a:lnSpc>
                <a:spcPct val="80000"/>
              </a:lnSpc>
              <a:buNone/>
              <a:defRPr/>
            </a:pPr>
            <a:r>
              <a:rPr lang="en-US" b="1" dirty="0"/>
              <a:t>      Chromium                                  - 0.56</a:t>
            </a:r>
          </a:p>
          <a:p>
            <a:pPr>
              <a:lnSpc>
                <a:spcPct val="80000"/>
              </a:lnSpc>
              <a:buNone/>
              <a:defRPr/>
            </a:pPr>
            <a:r>
              <a:rPr lang="en-US" b="1" dirty="0"/>
              <a:t>          Zinc                                        - 0.76</a:t>
            </a:r>
          </a:p>
          <a:p>
            <a:pPr>
              <a:lnSpc>
                <a:spcPct val="80000"/>
              </a:lnSpc>
              <a:buNone/>
              <a:defRPr/>
            </a:pPr>
            <a:r>
              <a:rPr lang="en-US" b="1" dirty="0"/>
              <a:t>      </a:t>
            </a:r>
            <a:r>
              <a:rPr lang="en-US" b="1" dirty="0" err="1"/>
              <a:t>Aluminium</a:t>
            </a:r>
            <a:r>
              <a:rPr lang="en-US" b="1" dirty="0"/>
              <a:t>                                 - 1.70</a:t>
            </a:r>
          </a:p>
          <a:p>
            <a:endParaRPr lang="en-US" dirty="0"/>
          </a:p>
        </p:txBody>
      </p:sp>
      <p:sp>
        <p:nvSpPr>
          <p:cNvPr id="6" name="Date Placeholder 5"/>
          <p:cNvSpPr>
            <a:spLocks noGrp="1"/>
          </p:cNvSpPr>
          <p:nvPr>
            <p:ph type="dt" sz="half" idx="10"/>
          </p:nvPr>
        </p:nvSpPr>
        <p:spPr/>
        <p:txBody>
          <a:bodyPr/>
          <a:lstStyle/>
          <a:p>
            <a:fld id="{F1DA1FC2-3134-4B17-915B-952A06E123E2}" type="datetime1">
              <a:rPr lang="en-US" smtClean="0"/>
              <a:pPr/>
              <a:t>3/28/2023</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1189038"/>
          </a:xfrm>
        </p:spPr>
        <p:txBody>
          <a:bodyPr>
            <a:normAutofit fontScale="90000"/>
          </a:bodyPr>
          <a:lstStyle/>
          <a:p>
            <a:r>
              <a:rPr lang="en-US" sz="4400" dirty="0"/>
              <a:t>    </a:t>
            </a:r>
            <a:br>
              <a:rPr lang="en-US" sz="4400" dirty="0"/>
            </a:br>
            <a:r>
              <a:rPr lang="en-US" sz="3300" b="1" dirty="0">
                <a:solidFill>
                  <a:schemeClr val="accent3">
                    <a:lumMod val="75000"/>
                  </a:schemeClr>
                </a:solidFill>
                <a:latin typeface="Baskerville Old Face" pitchFamily="18" charset="0"/>
              </a:rPr>
              <a:t>CLASSIFICATION OF ELECTROCHEMICAL             </a:t>
            </a:r>
            <a:br>
              <a:rPr lang="en-US" sz="3300" b="1" dirty="0">
                <a:solidFill>
                  <a:schemeClr val="accent3">
                    <a:lumMod val="75000"/>
                  </a:schemeClr>
                </a:solidFill>
                <a:latin typeface="Baskerville Old Face" pitchFamily="18" charset="0"/>
              </a:rPr>
            </a:br>
            <a:r>
              <a:rPr lang="en-US" sz="3300" b="1" dirty="0">
                <a:solidFill>
                  <a:schemeClr val="accent3">
                    <a:lumMod val="75000"/>
                  </a:schemeClr>
                </a:solidFill>
                <a:latin typeface="Baskerville Old Face" pitchFamily="18" charset="0"/>
              </a:rPr>
              <a:t>                     CORROSION</a:t>
            </a:r>
          </a:p>
        </p:txBody>
      </p:sp>
      <p:sp>
        <p:nvSpPr>
          <p:cNvPr id="3" name="Content Placeholder 2"/>
          <p:cNvSpPr>
            <a:spLocks noGrp="1"/>
          </p:cNvSpPr>
          <p:nvPr>
            <p:ph idx="1"/>
          </p:nvPr>
        </p:nvSpPr>
        <p:spPr>
          <a:xfrm>
            <a:off x="1066800" y="1371600"/>
            <a:ext cx="8077200" cy="5181600"/>
          </a:xfrm>
        </p:spPr>
        <p:txBody>
          <a:bodyPr/>
          <a:lstStyle/>
          <a:p>
            <a:pPr>
              <a:lnSpc>
                <a:spcPct val="130000"/>
              </a:lnSpc>
              <a:defRPr/>
            </a:pPr>
            <a:endParaRPr lang="en-US" dirty="0"/>
          </a:p>
          <a:p>
            <a:pPr>
              <a:lnSpc>
                <a:spcPct val="130000"/>
              </a:lnSpc>
              <a:buClrTx/>
              <a:buFont typeface="Wingdings" pitchFamily="2" charset="2"/>
              <a:buChar char="Ø"/>
              <a:defRPr/>
            </a:pPr>
            <a:r>
              <a:rPr lang="en-US" b="1" dirty="0"/>
              <a:t> </a:t>
            </a:r>
            <a:r>
              <a:rPr lang="en-US" dirty="0"/>
              <a:t>Galvanic corrosion.</a:t>
            </a:r>
          </a:p>
          <a:p>
            <a:pPr>
              <a:lnSpc>
                <a:spcPct val="130000"/>
              </a:lnSpc>
              <a:buClrTx/>
              <a:buFont typeface="Wingdings" pitchFamily="2" charset="2"/>
              <a:buChar char="Ø"/>
              <a:defRPr/>
            </a:pPr>
            <a:r>
              <a:rPr lang="en-US" dirty="0"/>
              <a:t> Heterogeneous surface composition       corrosion.</a:t>
            </a:r>
          </a:p>
          <a:p>
            <a:pPr>
              <a:lnSpc>
                <a:spcPct val="130000"/>
              </a:lnSpc>
              <a:buClrTx/>
              <a:buFont typeface="Wingdings" pitchFamily="2" charset="2"/>
              <a:buChar char="Ø"/>
              <a:defRPr/>
            </a:pPr>
            <a:r>
              <a:rPr lang="en-US" dirty="0"/>
              <a:t> Stress corrosion.</a:t>
            </a:r>
          </a:p>
          <a:p>
            <a:pPr>
              <a:lnSpc>
                <a:spcPct val="130000"/>
              </a:lnSpc>
              <a:buClrTx/>
              <a:buFont typeface="Wingdings" pitchFamily="2" charset="2"/>
              <a:buChar char="Ø"/>
              <a:defRPr/>
            </a:pPr>
            <a:r>
              <a:rPr lang="en-US" dirty="0"/>
              <a:t> Concentration cell corrosion.</a:t>
            </a:r>
          </a:p>
          <a:p>
            <a:pPr>
              <a:lnSpc>
                <a:spcPct val="130000"/>
              </a:lnSpc>
              <a:buClrTx/>
              <a:buFont typeface="Wingdings" pitchFamily="2" charset="2"/>
              <a:buChar char="Ø"/>
              <a:defRPr/>
            </a:pPr>
            <a:r>
              <a:rPr lang="en-US" dirty="0"/>
              <a:t>Microbiological corrosion.</a:t>
            </a:r>
          </a:p>
          <a:p>
            <a:pPr>
              <a:lnSpc>
                <a:spcPct val="130000"/>
              </a:lnSpc>
              <a:buClrTx/>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25</a:t>
            </a:fld>
            <a:endParaRPr lang="en-US"/>
          </a:p>
        </p:txBody>
      </p:sp>
      <p:sp>
        <p:nvSpPr>
          <p:cNvPr id="5" name="Date Placeholder 4"/>
          <p:cNvSpPr>
            <a:spLocks noGrp="1"/>
          </p:cNvSpPr>
          <p:nvPr>
            <p:ph type="dt" sz="half" idx="10"/>
          </p:nvPr>
        </p:nvSpPr>
        <p:spPr/>
        <p:txBody>
          <a:bodyPr/>
          <a:lstStyle/>
          <a:p>
            <a:fld id="{7E3F7D29-7C4F-4694-8060-5093B1232AE6}" type="datetime1">
              <a:rPr lang="en-US" smtClean="0"/>
              <a:pPr/>
              <a:t>3/28/2023</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GALVANIC CORROSION </a:t>
            </a:r>
          </a:p>
        </p:txBody>
      </p:sp>
      <p:sp>
        <p:nvSpPr>
          <p:cNvPr id="3" name="Content Placeholder 2"/>
          <p:cNvSpPr>
            <a:spLocks noGrp="1"/>
          </p:cNvSpPr>
          <p:nvPr>
            <p:ph idx="1"/>
          </p:nvPr>
        </p:nvSpPr>
        <p:spPr>
          <a:xfrm>
            <a:off x="990600" y="1143000"/>
            <a:ext cx="8153400" cy="5715000"/>
          </a:xfrm>
        </p:spPr>
        <p:txBody>
          <a:bodyPr/>
          <a:lstStyle/>
          <a:p>
            <a:pPr>
              <a:buClrTx/>
              <a:defRPr/>
            </a:pPr>
            <a:r>
              <a:rPr lang="en-US" dirty="0"/>
              <a:t>This type of corrosion occurs when two dissimilar metals or alloy restorations come in contact in presence of electrolytes or separated in presence in ionic medium like saliva, dentinal fluids, blood etc.</a:t>
            </a:r>
          </a:p>
          <a:p>
            <a:pPr>
              <a:buClrTx/>
              <a:defRPr/>
            </a:pPr>
            <a:endParaRPr lang="en-US" dirty="0"/>
          </a:p>
          <a:p>
            <a:pPr>
              <a:buClrTx/>
              <a:defRPr/>
            </a:pPr>
            <a:r>
              <a:rPr lang="en-US" dirty="0"/>
              <a:t> A potential difference develops between the two, this drives an electric current through tissue fluids, dentinal fluids &amp; pulp completing a circuit &amp; causing pain.  </a:t>
            </a:r>
            <a:endParaRPr lang="en-IN" dirty="0"/>
          </a:p>
          <a:p>
            <a:endParaRPr lang="en-US"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26</a:t>
            </a:fld>
            <a:endParaRPr lang="en-US" dirty="0"/>
          </a:p>
        </p:txBody>
      </p:sp>
      <p:sp>
        <p:nvSpPr>
          <p:cNvPr id="5" name="Date Placeholder 4"/>
          <p:cNvSpPr>
            <a:spLocks noGrp="1"/>
          </p:cNvSpPr>
          <p:nvPr>
            <p:ph type="dt" sz="half" idx="10"/>
          </p:nvPr>
        </p:nvSpPr>
        <p:spPr/>
        <p:txBody>
          <a:bodyPr/>
          <a:lstStyle/>
          <a:p>
            <a:fld id="{4B057DBB-54DA-4ADA-897E-CF80D7C33942}" type="datetime1">
              <a:rPr lang="en-US" smtClean="0"/>
              <a:pPr/>
              <a:t>3/28/2023</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080" cy="1143000"/>
          </a:xfrm>
        </p:spPr>
        <p:txBody>
          <a:bodyPr/>
          <a:lstStyle/>
          <a:p>
            <a:r>
              <a:rPr lang="en-US" b="1" i="1" dirty="0">
                <a:solidFill>
                  <a:srgbClr val="FF6633"/>
                </a:solidFill>
              </a:rPr>
              <a:t>  </a:t>
            </a:r>
            <a:r>
              <a:rPr lang="en-US" u="sng" dirty="0">
                <a:solidFill>
                  <a:schemeClr val="accent3">
                    <a:lumMod val="75000"/>
                  </a:schemeClr>
                </a:solidFill>
              </a:rPr>
              <a:t>GALVANIC SHOCK</a:t>
            </a:r>
          </a:p>
        </p:txBody>
      </p:sp>
      <p:sp>
        <p:nvSpPr>
          <p:cNvPr id="3" name="Content Placeholder 2"/>
          <p:cNvSpPr>
            <a:spLocks noGrp="1"/>
          </p:cNvSpPr>
          <p:nvPr>
            <p:ph idx="1"/>
          </p:nvPr>
        </p:nvSpPr>
        <p:spPr>
          <a:xfrm>
            <a:off x="1066800" y="1219200"/>
            <a:ext cx="8077200" cy="5486400"/>
          </a:xfrm>
        </p:spPr>
        <p:txBody>
          <a:bodyPr>
            <a:normAutofit lnSpcReduction="10000"/>
          </a:bodyPr>
          <a:lstStyle/>
          <a:p>
            <a:pPr>
              <a:lnSpc>
                <a:spcPct val="80000"/>
              </a:lnSpc>
              <a:defRPr/>
            </a:pPr>
            <a:endParaRPr lang="en-US" b="1" dirty="0"/>
          </a:p>
          <a:p>
            <a:pPr>
              <a:buClrTx/>
              <a:defRPr/>
            </a:pPr>
            <a:r>
              <a:rPr lang="en-US" sz="2800" dirty="0"/>
              <a:t>A pain sensation caused by electric current generated by a contact between 2 dissimilar metals, forming a battery in the oral environment. </a:t>
            </a:r>
          </a:p>
          <a:p>
            <a:pPr>
              <a:buClrTx/>
              <a:defRPr/>
            </a:pPr>
            <a:endParaRPr lang="en-US" sz="2800" dirty="0"/>
          </a:p>
          <a:p>
            <a:pPr>
              <a:buClrTx/>
              <a:defRPr/>
            </a:pPr>
            <a:r>
              <a:rPr lang="en-US" sz="2800" dirty="0"/>
              <a:t>A galvanic current is generated due to difference in electromotive potential existing in oral cavity when an electric couple is formed due to –</a:t>
            </a:r>
          </a:p>
          <a:p>
            <a:pPr>
              <a:buClrTx/>
              <a:buNone/>
              <a:defRPr/>
            </a:pPr>
            <a:r>
              <a:rPr lang="en-US" sz="2800" dirty="0"/>
              <a:t># 2 electrochemically dissimilar restorations</a:t>
            </a:r>
          </a:p>
          <a:p>
            <a:pPr>
              <a:buClrTx/>
              <a:buNone/>
              <a:defRPr/>
            </a:pPr>
            <a:r>
              <a:rPr lang="en-US" sz="2800" dirty="0"/>
              <a:t>     (E.M.P difference of restorations)</a:t>
            </a:r>
          </a:p>
          <a:p>
            <a:pPr>
              <a:buClrTx/>
              <a:buNone/>
              <a:defRPr/>
            </a:pPr>
            <a:r>
              <a:rPr lang="en-US" sz="2800" dirty="0"/>
              <a:t># Single, isolated metallic restoration</a:t>
            </a:r>
          </a:p>
          <a:p>
            <a:pPr>
              <a:buClrTx/>
              <a:buNone/>
              <a:defRPr/>
            </a:pPr>
            <a:r>
              <a:rPr lang="en-US" sz="2800" dirty="0"/>
              <a:t>     (E.M.P difference of electrolytes</a:t>
            </a:r>
            <a:r>
              <a:rPr lang="en-US" dirty="0"/>
              <a:t>)   </a:t>
            </a:r>
          </a:p>
          <a:p>
            <a:pPr>
              <a:buNone/>
            </a:pPr>
            <a:endParaRPr lang="en-US"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27</a:t>
            </a:fld>
            <a:endParaRPr lang="en-US"/>
          </a:p>
        </p:txBody>
      </p:sp>
      <p:sp>
        <p:nvSpPr>
          <p:cNvPr id="5" name="Date Placeholder 4"/>
          <p:cNvSpPr>
            <a:spLocks noGrp="1"/>
          </p:cNvSpPr>
          <p:nvPr>
            <p:ph type="dt" sz="half" idx="10"/>
          </p:nvPr>
        </p:nvSpPr>
        <p:spPr/>
        <p:txBody>
          <a:bodyPr/>
          <a:lstStyle/>
          <a:p>
            <a:fld id="{1A23F1A0-4995-4249-8BB1-C64F8D30C49D}" type="datetime1">
              <a:rPr lang="en-US" smtClean="0"/>
              <a:pPr/>
              <a:t>3/28/2023</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BA2B3EF2-19AD-4FF9-89BE-FB12D9C91E7F}" type="slidenum">
              <a:rPr lang="en-IN"/>
              <a:pPr>
                <a:defRPr/>
              </a:pPr>
              <a:t>28</a:t>
            </a:fld>
            <a:endParaRPr lang="en-IN" dirty="0"/>
          </a:p>
        </p:txBody>
      </p:sp>
      <p:sp>
        <p:nvSpPr>
          <p:cNvPr id="19458" name="Rectangle 2"/>
          <p:cNvSpPr>
            <a:spLocks noGrp="1" noChangeArrowheads="1"/>
          </p:cNvSpPr>
          <p:nvPr>
            <p:ph type="title"/>
          </p:nvPr>
        </p:nvSpPr>
        <p:spPr>
          <a:xfrm>
            <a:off x="685800" y="0"/>
            <a:ext cx="8229600" cy="1143000"/>
          </a:xfrm>
        </p:spPr>
        <p:txBody>
          <a:bodyPr>
            <a:normAutofit fontScale="90000"/>
          </a:bodyPr>
          <a:lstStyle/>
          <a:p>
            <a:pPr eaLnBrk="1" hangingPunct="1">
              <a:defRPr/>
            </a:pPr>
            <a:r>
              <a:rPr lang="en-US" sz="4000" b="1" i="1" dirty="0">
                <a:solidFill>
                  <a:srgbClr val="FF6633"/>
                </a:solidFill>
              </a:rPr>
              <a:t>        </a:t>
            </a:r>
            <a:r>
              <a:rPr lang="en-US" sz="3100" b="1" dirty="0">
                <a:solidFill>
                  <a:schemeClr val="accent3">
                    <a:lumMod val="75000"/>
                  </a:schemeClr>
                </a:solidFill>
              </a:rPr>
              <a:t>2 ELECTROCHEMICALLY DISSIMILAR          </a:t>
            </a:r>
            <a:br>
              <a:rPr lang="en-US" sz="3100" b="1" dirty="0">
                <a:solidFill>
                  <a:schemeClr val="accent3">
                    <a:lumMod val="75000"/>
                  </a:schemeClr>
                </a:solidFill>
              </a:rPr>
            </a:br>
            <a:r>
              <a:rPr lang="en-US" sz="3100" b="1" dirty="0">
                <a:solidFill>
                  <a:schemeClr val="accent3">
                    <a:lumMod val="75000"/>
                  </a:schemeClr>
                </a:solidFill>
              </a:rPr>
              <a:t>                         RESTORATIONS</a:t>
            </a:r>
            <a:r>
              <a:rPr lang="en-US" sz="3100" b="1" u="sng" dirty="0">
                <a:solidFill>
                  <a:schemeClr val="accent3">
                    <a:lumMod val="75000"/>
                  </a:schemeClr>
                </a:solidFill>
              </a:rPr>
              <a:t> </a:t>
            </a:r>
          </a:p>
        </p:txBody>
      </p:sp>
      <p:pic>
        <p:nvPicPr>
          <p:cNvPr id="25604" name="Picture 3" descr="DSCN2072"/>
          <p:cNvPicPr>
            <a:picLocks noGrp="1" noChangeAspect="1" noChangeArrowheads="1"/>
          </p:cNvPicPr>
          <p:nvPr>
            <p:ph idx="1"/>
          </p:nvPr>
        </p:nvPicPr>
        <p:blipFill>
          <a:blip r:embed="rId2" cstate="print">
            <a:lum bright="18000" contrast="24000"/>
          </a:blip>
          <a:srcRect l="24181" t="4918" r="27869" b="4918"/>
          <a:stretch>
            <a:fillRect/>
          </a:stretch>
        </p:blipFill>
        <p:spPr>
          <a:xfrm>
            <a:off x="5334000" y="1524000"/>
            <a:ext cx="3505200" cy="4907280"/>
          </a:xfrm>
          <a:noFill/>
        </p:spPr>
      </p:pic>
      <p:sp>
        <p:nvSpPr>
          <p:cNvPr id="25605" name="Text Box 4"/>
          <p:cNvSpPr txBox="1">
            <a:spLocks noChangeArrowheads="1"/>
          </p:cNvSpPr>
          <p:nvPr/>
        </p:nvSpPr>
        <p:spPr bwMode="auto">
          <a:xfrm>
            <a:off x="1255712" y="1066800"/>
            <a:ext cx="2554287" cy="1077218"/>
          </a:xfrm>
          <a:prstGeom prst="rect">
            <a:avLst/>
          </a:prstGeom>
          <a:noFill/>
          <a:ln w="9525">
            <a:noFill/>
            <a:miter lim="800000"/>
            <a:headEnd/>
            <a:tailEnd/>
          </a:ln>
        </p:spPr>
        <p:txBody>
          <a:bodyPr wrap="square">
            <a:spAutoFit/>
          </a:bodyPr>
          <a:lstStyle/>
          <a:p>
            <a:r>
              <a:rPr lang="en-US" sz="3200" b="1" i="1" dirty="0">
                <a:latin typeface="Times New Roman" pitchFamily="18" charset="0"/>
              </a:rPr>
              <a:t> </a:t>
            </a:r>
            <a:r>
              <a:rPr lang="en-US" sz="3200" b="1" i="1" dirty="0">
                <a:solidFill>
                  <a:schemeClr val="accent3">
                    <a:lumMod val="75000"/>
                  </a:schemeClr>
                </a:solidFill>
                <a:latin typeface="Times New Roman" pitchFamily="18" charset="0"/>
              </a:rPr>
              <a:t>Contact of</a:t>
            </a:r>
          </a:p>
          <a:p>
            <a:r>
              <a:rPr lang="en-US" sz="3200" b="1" i="1" dirty="0">
                <a:solidFill>
                  <a:schemeClr val="accent3">
                    <a:lumMod val="75000"/>
                  </a:schemeClr>
                </a:solidFill>
                <a:latin typeface="Times New Roman" pitchFamily="18" charset="0"/>
              </a:rPr>
              <a:t>Restorations  </a:t>
            </a:r>
          </a:p>
        </p:txBody>
      </p:sp>
      <p:sp>
        <p:nvSpPr>
          <p:cNvPr id="25606" name="Text Box 5"/>
          <p:cNvSpPr txBox="1">
            <a:spLocks noChangeArrowheads="1"/>
          </p:cNvSpPr>
          <p:nvPr/>
        </p:nvSpPr>
        <p:spPr bwMode="auto">
          <a:xfrm>
            <a:off x="990600" y="3657600"/>
            <a:ext cx="2727029" cy="1077218"/>
          </a:xfrm>
          <a:prstGeom prst="rect">
            <a:avLst/>
          </a:prstGeom>
          <a:noFill/>
          <a:ln w="9525">
            <a:noFill/>
            <a:miter lim="800000"/>
            <a:headEnd/>
            <a:tailEnd/>
          </a:ln>
        </p:spPr>
        <p:txBody>
          <a:bodyPr wrap="none">
            <a:spAutoFit/>
          </a:bodyPr>
          <a:lstStyle/>
          <a:p>
            <a:r>
              <a:rPr lang="en-US" sz="3200" b="1" i="1" dirty="0">
                <a:latin typeface="Times New Roman" pitchFamily="18" charset="0"/>
              </a:rPr>
              <a:t>    </a:t>
            </a:r>
            <a:r>
              <a:rPr lang="en-US" sz="3200" b="1" i="1" dirty="0">
                <a:solidFill>
                  <a:schemeClr val="accent3">
                    <a:lumMod val="75000"/>
                  </a:schemeClr>
                </a:solidFill>
                <a:latin typeface="Times New Roman" pitchFamily="18" charset="0"/>
              </a:rPr>
              <a:t>Short circuit</a:t>
            </a:r>
          </a:p>
          <a:p>
            <a:r>
              <a:rPr lang="en-US" sz="3200" b="1" i="1" dirty="0">
                <a:solidFill>
                  <a:schemeClr val="accent3">
                    <a:lumMod val="75000"/>
                  </a:schemeClr>
                </a:solidFill>
                <a:latin typeface="Times New Roman" pitchFamily="18" charset="0"/>
              </a:rPr>
              <a:t>     of potential</a:t>
            </a:r>
          </a:p>
        </p:txBody>
      </p:sp>
      <p:sp>
        <p:nvSpPr>
          <p:cNvPr id="25607" name="Text Box 6"/>
          <p:cNvSpPr txBox="1">
            <a:spLocks noChangeArrowheads="1"/>
          </p:cNvSpPr>
          <p:nvPr/>
        </p:nvSpPr>
        <p:spPr bwMode="auto">
          <a:xfrm>
            <a:off x="1143000" y="6096000"/>
            <a:ext cx="2655887" cy="579438"/>
          </a:xfrm>
          <a:prstGeom prst="rect">
            <a:avLst/>
          </a:prstGeom>
          <a:noFill/>
          <a:ln w="9525">
            <a:noFill/>
            <a:miter lim="800000"/>
            <a:headEnd/>
            <a:tailEnd/>
          </a:ln>
        </p:spPr>
        <p:txBody>
          <a:bodyPr wrap="none">
            <a:spAutoFit/>
          </a:bodyPr>
          <a:lstStyle/>
          <a:p>
            <a:r>
              <a:rPr lang="en-US" sz="3200" b="1" i="1" dirty="0">
                <a:solidFill>
                  <a:schemeClr val="accent3">
                    <a:lumMod val="75000"/>
                  </a:schemeClr>
                </a:solidFill>
                <a:latin typeface="Times New Roman" pitchFamily="18" charset="0"/>
              </a:rPr>
              <a:t>Pain sensation</a:t>
            </a:r>
          </a:p>
        </p:txBody>
      </p:sp>
      <p:sp>
        <p:nvSpPr>
          <p:cNvPr id="25608" name="Line 7"/>
          <p:cNvSpPr>
            <a:spLocks noChangeShapeType="1"/>
          </p:cNvSpPr>
          <p:nvPr/>
        </p:nvSpPr>
        <p:spPr bwMode="auto">
          <a:xfrm flipH="1">
            <a:off x="2362200" y="2133600"/>
            <a:ext cx="45719" cy="1600200"/>
          </a:xfrm>
          <a:prstGeom prst="line">
            <a:avLst/>
          </a:prstGeom>
          <a:noFill/>
          <a:ln w="76200" cmpd="tri">
            <a:solidFill>
              <a:schemeClr val="accent2">
                <a:lumMod val="60000"/>
                <a:lumOff val="40000"/>
                <a:alpha val="86000"/>
              </a:schemeClr>
            </a:solidFill>
            <a:round/>
            <a:headEnd/>
            <a:tailEnd type="triangle" w="med" len="med"/>
          </a:ln>
        </p:spPr>
        <p:txBody>
          <a:bodyPr wrap="none" anchor="ctr"/>
          <a:lstStyle/>
          <a:p>
            <a:endParaRPr lang="en-US"/>
          </a:p>
        </p:txBody>
      </p:sp>
      <p:sp>
        <p:nvSpPr>
          <p:cNvPr id="25609" name="Line 8"/>
          <p:cNvSpPr>
            <a:spLocks noChangeShapeType="1"/>
          </p:cNvSpPr>
          <p:nvPr/>
        </p:nvSpPr>
        <p:spPr bwMode="auto">
          <a:xfrm>
            <a:off x="2362200" y="4724400"/>
            <a:ext cx="0" cy="1524000"/>
          </a:xfrm>
          <a:prstGeom prst="line">
            <a:avLst/>
          </a:prstGeom>
          <a:noFill/>
          <a:ln w="76200" cmpd="tri">
            <a:solidFill>
              <a:schemeClr val="accent2">
                <a:lumMod val="60000"/>
                <a:lumOff val="40000"/>
              </a:schemeClr>
            </a:solidFill>
            <a:round/>
            <a:headEnd/>
            <a:tailEnd type="triangle" w="med" len="med"/>
          </a:ln>
        </p:spPr>
        <p:txBody>
          <a:bodyPr wrap="none" anchor="ctr"/>
          <a:lstStyle/>
          <a:p>
            <a:endParaRPr lang="en-US"/>
          </a:p>
        </p:txBody>
      </p:sp>
      <p:sp>
        <p:nvSpPr>
          <p:cNvPr id="25610" name="Text Box 9"/>
          <p:cNvSpPr txBox="1">
            <a:spLocks noChangeArrowheads="1"/>
          </p:cNvSpPr>
          <p:nvPr/>
        </p:nvSpPr>
        <p:spPr bwMode="auto">
          <a:xfrm>
            <a:off x="965200" y="2305050"/>
            <a:ext cx="1244600" cy="579438"/>
          </a:xfrm>
          <a:prstGeom prst="rect">
            <a:avLst/>
          </a:prstGeom>
          <a:noFill/>
          <a:ln w="9525">
            <a:noFill/>
            <a:miter lim="800000"/>
            <a:headEnd/>
            <a:tailEnd/>
          </a:ln>
        </p:spPr>
        <p:txBody>
          <a:bodyPr wrap="none">
            <a:spAutoFit/>
          </a:bodyPr>
          <a:lstStyle/>
          <a:p>
            <a:r>
              <a:rPr lang="en-US" sz="3200" b="1">
                <a:latin typeface="Times New Roman" pitchFamily="18" charset="0"/>
              </a:rPr>
              <a:t>Saliva</a:t>
            </a:r>
          </a:p>
        </p:txBody>
      </p:sp>
      <p:sp>
        <p:nvSpPr>
          <p:cNvPr id="25611" name="Text Box 10"/>
          <p:cNvSpPr txBox="1">
            <a:spLocks noChangeArrowheads="1"/>
          </p:cNvSpPr>
          <p:nvPr/>
        </p:nvSpPr>
        <p:spPr bwMode="auto">
          <a:xfrm>
            <a:off x="2514600" y="2057400"/>
            <a:ext cx="1539875" cy="1066800"/>
          </a:xfrm>
          <a:prstGeom prst="rect">
            <a:avLst/>
          </a:prstGeom>
          <a:noFill/>
          <a:ln w="9525">
            <a:noFill/>
            <a:miter lim="800000"/>
            <a:headEnd/>
            <a:tailEnd/>
          </a:ln>
        </p:spPr>
        <p:txBody>
          <a:bodyPr wrap="none">
            <a:spAutoFit/>
          </a:bodyPr>
          <a:lstStyle/>
          <a:p>
            <a:r>
              <a:rPr lang="en-US" sz="3200" b="1">
                <a:latin typeface="Times New Roman" pitchFamily="18" charset="0"/>
              </a:rPr>
              <a:t>Electric</a:t>
            </a:r>
          </a:p>
          <a:p>
            <a:r>
              <a:rPr lang="en-US" sz="3200" b="1">
                <a:latin typeface="Times New Roman" pitchFamily="18" charset="0"/>
              </a:rPr>
              <a:t> couple</a:t>
            </a:r>
          </a:p>
        </p:txBody>
      </p:sp>
      <p:sp>
        <p:nvSpPr>
          <p:cNvPr id="25612" name="Text Box 11"/>
          <p:cNvSpPr txBox="1">
            <a:spLocks noChangeArrowheads="1"/>
          </p:cNvSpPr>
          <p:nvPr/>
        </p:nvSpPr>
        <p:spPr bwMode="auto">
          <a:xfrm>
            <a:off x="5181600" y="1143000"/>
            <a:ext cx="3778250" cy="396875"/>
          </a:xfrm>
          <a:prstGeom prst="rect">
            <a:avLst/>
          </a:prstGeom>
          <a:noFill/>
          <a:ln w="9525">
            <a:noFill/>
            <a:miter lim="800000"/>
            <a:headEnd/>
            <a:tailEnd/>
          </a:ln>
        </p:spPr>
        <p:txBody>
          <a:bodyPr wrap="none">
            <a:spAutoFit/>
          </a:bodyPr>
          <a:lstStyle/>
          <a:p>
            <a:r>
              <a:rPr lang="en-US" sz="2000" b="1" u="sng" dirty="0">
                <a:solidFill>
                  <a:schemeClr val="accent3">
                    <a:lumMod val="75000"/>
                  </a:schemeClr>
                </a:solidFill>
                <a:latin typeface="Arial Black" pitchFamily="34" charset="0"/>
              </a:rPr>
              <a:t>AMALGAM RESTORATION</a:t>
            </a:r>
          </a:p>
        </p:txBody>
      </p:sp>
      <p:sp>
        <p:nvSpPr>
          <p:cNvPr id="25613" name="Text Box 12"/>
          <p:cNvSpPr txBox="1">
            <a:spLocks noChangeArrowheads="1"/>
          </p:cNvSpPr>
          <p:nvPr/>
        </p:nvSpPr>
        <p:spPr bwMode="auto">
          <a:xfrm>
            <a:off x="5143504" y="6457890"/>
            <a:ext cx="2108192" cy="400110"/>
          </a:xfrm>
          <a:prstGeom prst="rect">
            <a:avLst/>
          </a:prstGeom>
          <a:noFill/>
          <a:ln w="9525">
            <a:noFill/>
            <a:miter lim="800000"/>
            <a:headEnd/>
            <a:tailEnd/>
          </a:ln>
        </p:spPr>
        <p:txBody>
          <a:bodyPr wrap="square">
            <a:spAutoFit/>
          </a:bodyPr>
          <a:lstStyle/>
          <a:p>
            <a:r>
              <a:rPr lang="en-US" sz="2000" b="1" u="sng" dirty="0">
                <a:solidFill>
                  <a:schemeClr val="accent3">
                    <a:lumMod val="75000"/>
                  </a:schemeClr>
                </a:solidFill>
                <a:latin typeface="Arial Black" pitchFamily="34" charset="0"/>
              </a:rPr>
              <a:t>GOLD   INLAY</a:t>
            </a:r>
          </a:p>
        </p:txBody>
      </p:sp>
      <p:sp>
        <p:nvSpPr>
          <p:cNvPr id="25614" name="Line 13"/>
          <p:cNvSpPr>
            <a:spLocks noChangeShapeType="1"/>
          </p:cNvSpPr>
          <p:nvPr/>
        </p:nvSpPr>
        <p:spPr bwMode="auto">
          <a:xfrm flipH="1">
            <a:off x="5791200" y="3962399"/>
            <a:ext cx="1219200" cy="45719"/>
          </a:xfrm>
          <a:prstGeom prst="line">
            <a:avLst/>
          </a:prstGeom>
          <a:noFill/>
          <a:ln w="57150">
            <a:solidFill>
              <a:schemeClr val="tx1"/>
            </a:solidFill>
            <a:round/>
            <a:headEnd/>
            <a:tailEnd/>
          </a:ln>
        </p:spPr>
        <p:txBody>
          <a:bodyPr wrap="none" anchor="ctr"/>
          <a:lstStyle/>
          <a:p>
            <a:endParaRPr lang="en-US"/>
          </a:p>
        </p:txBody>
      </p:sp>
      <p:sp>
        <p:nvSpPr>
          <p:cNvPr id="25615" name="Line 14"/>
          <p:cNvSpPr>
            <a:spLocks noChangeShapeType="1"/>
          </p:cNvSpPr>
          <p:nvPr/>
        </p:nvSpPr>
        <p:spPr bwMode="auto">
          <a:xfrm>
            <a:off x="5791200" y="3962400"/>
            <a:ext cx="0" cy="2438400"/>
          </a:xfrm>
          <a:prstGeom prst="line">
            <a:avLst/>
          </a:prstGeom>
          <a:noFill/>
          <a:ln w="57150">
            <a:solidFill>
              <a:schemeClr val="tx1"/>
            </a:solidFill>
            <a:round/>
            <a:headEnd/>
            <a:tailEnd type="triangle" w="med" len="med"/>
          </a:ln>
        </p:spPr>
        <p:txBody>
          <a:bodyPr wrap="none" anchor="ctr"/>
          <a:lstStyle/>
          <a:p>
            <a:endParaRPr lang="en-US"/>
          </a:p>
        </p:txBody>
      </p:sp>
      <p:sp>
        <p:nvSpPr>
          <p:cNvPr id="25616" name="Line 15"/>
          <p:cNvSpPr>
            <a:spLocks noChangeShapeType="1"/>
          </p:cNvSpPr>
          <p:nvPr/>
        </p:nvSpPr>
        <p:spPr bwMode="auto">
          <a:xfrm flipH="1">
            <a:off x="5638800" y="3505200"/>
            <a:ext cx="1295400" cy="0"/>
          </a:xfrm>
          <a:prstGeom prst="line">
            <a:avLst/>
          </a:prstGeom>
          <a:noFill/>
          <a:ln w="57150">
            <a:solidFill>
              <a:schemeClr val="tx1"/>
            </a:solidFill>
            <a:round/>
            <a:headEnd/>
            <a:tailEnd/>
          </a:ln>
        </p:spPr>
        <p:txBody>
          <a:bodyPr wrap="none" anchor="ctr"/>
          <a:lstStyle/>
          <a:p>
            <a:endParaRPr lang="en-US"/>
          </a:p>
        </p:txBody>
      </p:sp>
      <p:sp>
        <p:nvSpPr>
          <p:cNvPr id="25617" name="Line 16"/>
          <p:cNvSpPr>
            <a:spLocks noChangeShapeType="1"/>
          </p:cNvSpPr>
          <p:nvPr/>
        </p:nvSpPr>
        <p:spPr bwMode="auto">
          <a:xfrm flipV="1">
            <a:off x="5635624" y="1600199"/>
            <a:ext cx="45719" cy="1897061"/>
          </a:xfrm>
          <a:prstGeom prst="line">
            <a:avLst/>
          </a:prstGeom>
          <a:noFill/>
          <a:ln w="57150">
            <a:solidFill>
              <a:schemeClr val="tx1"/>
            </a:solidFill>
            <a:round/>
            <a:headEnd/>
            <a:tailEnd type="triangle" w="med" len="med"/>
          </a:ln>
        </p:spPr>
        <p:txBody>
          <a:bodyPr wrap="none" anchor="ctr"/>
          <a:lstStyle/>
          <a:p>
            <a:endParaRPr lang="en-US"/>
          </a:p>
        </p:txBody>
      </p:sp>
      <p:sp>
        <p:nvSpPr>
          <p:cNvPr id="25618" name="Line 17"/>
          <p:cNvSpPr>
            <a:spLocks noChangeShapeType="1"/>
          </p:cNvSpPr>
          <p:nvPr/>
        </p:nvSpPr>
        <p:spPr bwMode="auto">
          <a:xfrm>
            <a:off x="5292725" y="2636838"/>
            <a:ext cx="0" cy="144462"/>
          </a:xfrm>
          <a:prstGeom prst="line">
            <a:avLst/>
          </a:prstGeom>
          <a:noFill/>
          <a:ln w="9525">
            <a:solidFill>
              <a:schemeClr val="tx1"/>
            </a:solidFill>
            <a:round/>
            <a:headEnd/>
            <a:tailEnd type="triangle" w="med" len="med"/>
          </a:ln>
        </p:spPr>
        <p:txBody>
          <a:bodyPr/>
          <a:lstStyle/>
          <a:p>
            <a:endParaRPr lang="en-US"/>
          </a:p>
        </p:txBody>
      </p:sp>
      <p:sp>
        <p:nvSpPr>
          <p:cNvPr id="19" name="Date Placeholder 18"/>
          <p:cNvSpPr>
            <a:spLocks noGrp="1"/>
          </p:cNvSpPr>
          <p:nvPr>
            <p:ph type="dt" sz="half" idx="10"/>
          </p:nvPr>
        </p:nvSpPr>
        <p:spPr/>
        <p:txBody>
          <a:bodyPr/>
          <a:lstStyle/>
          <a:p>
            <a:fld id="{C033C722-49C9-4DDB-AA6F-A43A6EC84D49}" type="datetime1">
              <a:rPr lang="en-US" smtClean="0"/>
              <a:pPr/>
              <a:t>3/28/2023</a:t>
            </a:fld>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8CD9E30-E4E4-4CE8-AF1F-D56E99ECF602}" type="slidenum">
              <a:rPr lang="en-IN"/>
              <a:pPr>
                <a:defRPr/>
              </a:pPr>
              <a:t>29</a:t>
            </a:fld>
            <a:endParaRPr lang="en-IN"/>
          </a:p>
        </p:txBody>
      </p:sp>
      <p:sp>
        <p:nvSpPr>
          <p:cNvPr id="94210" name="Rectangle 2"/>
          <p:cNvSpPr>
            <a:spLocks noGrp="1" noChangeArrowheads="1"/>
          </p:cNvSpPr>
          <p:nvPr>
            <p:ph type="title"/>
          </p:nvPr>
        </p:nvSpPr>
        <p:spPr>
          <a:xfrm>
            <a:off x="381000" y="304800"/>
            <a:ext cx="8001000" cy="838200"/>
          </a:xfrm>
        </p:spPr>
        <p:txBody>
          <a:bodyPr>
            <a:normAutofit/>
          </a:bodyPr>
          <a:lstStyle/>
          <a:p>
            <a:pPr eaLnBrk="1" hangingPunct="1">
              <a:defRPr/>
            </a:pPr>
            <a:r>
              <a:rPr lang="en-US" sz="3600" b="1" dirty="0">
                <a:solidFill>
                  <a:schemeClr val="accent3">
                    <a:lumMod val="75000"/>
                  </a:schemeClr>
                </a:solidFill>
              </a:rPr>
              <a:t>          A single metallic restoration </a:t>
            </a:r>
          </a:p>
        </p:txBody>
      </p:sp>
      <p:pic>
        <p:nvPicPr>
          <p:cNvPr id="26628" name="Picture 3" descr="DSCN2073"/>
          <p:cNvPicPr>
            <a:picLocks noGrp="1" noChangeAspect="1" noChangeArrowheads="1"/>
          </p:cNvPicPr>
          <p:nvPr>
            <p:ph idx="1"/>
          </p:nvPr>
        </p:nvPicPr>
        <p:blipFill>
          <a:blip r:embed="rId2" cstate="print">
            <a:lum bright="12000" contrast="24000"/>
          </a:blip>
          <a:srcRect l="22951" r="18033" b="1639"/>
          <a:stretch>
            <a:fillRect/>
          </a:stretch>
        </p:blipFill>
        <p:spPr>
          <a:xfrm>
            <a:off x="5410200" y="1447800"/>
            <a:ext cx="3576637" cy="4572000"/>
          </a:xfrm>
          <a:noFill/>
        </p:spPr>
      </p:pic>
      <p:sp>
        <p:nvSpPr>
          <p:cNvPr id="26629" name="Text Box 4"/>
          <p:cNvSpPr txBox="1">
            <a:spLocks noChangeArrowheads="1"/>
          </p:cNvSpPr>
          <p:nvPr/>
        </p:nvSpPr>
        <p:spPr bwMode="auto">
          <a:xfrm>
            <a:off x="1524000" y="1295400"/>
            <a:ext cx="2850460" cy="954107"/>
          </a:xfrm>
          <a:prstGeom prst="rect">
            <a:avLst/>
          </a:prstGeom>
          <a:noFill/>
          <a:ln w="9525">
            <a:noFill/>
            <a:miter lim="800000"/>
            <a:headEnd/>
            <a:tailEnd/>
          </a:ln>
        </p:spPr>
        <p:txBody>
          <a:bodyPr wrap="none">
            <a:spAutoFit/>
          </a:bodyPr>
          <a:lstStyle/>
          <a:p>
            <a:pPr algn="ctr"/>
            <a:r>
              <a:rPr lang="en-US" sz="2800" b="1" i="1" dirty="0">
                <a:solidFill>
                  <a:schemeClr val="bg2">
                    <a:lumMod val="25000"/>
                  </a:schemeClr>
                </a:solidFill>
                <a:latin typeface="Bell MT" pitchFamily="18" charset="0"/>
              </a:rPr>
              <a:t>External surface </a:t>
            </a:r>
          </a:p>
          <a:p>
            <a:pPr algn="ctr"/>
            <a:r>
              <a:rPr lang="en-US" sz="2800" b="1" i="1" dirty="0">
                <a:solidFill>
                  <a:schemeClr val="bg2">
                    <a:lumMod val="25000"/>
                  </a:schemeClr>
                </a:solidFill>
                <a:latin typeface="Bell MT" pitchFamily="18" charset="0"/>
              </a:rPr>
              <a:t>exposed to saliva</a:t>
            </a:r>
          </a:p>
        </p:txBody>
      </p:sp>
      <p:sp>
        <p:nvSpPr>
          <p:cNvPr id="26630" name="Text Box 5"/>
          <p:cNvSpPr txBox="1">
            <a:spLocks noChangeArrowheads="1"/>
          </p:cNvSpPr>
          <p:nvPr/>
        </p:nvSpPr>
        <p:spPr bwMode="auto">
          <a:xfrm>
            <a:off x="1600200" y="2362200"/>
            <a:ext cx="2656048" cy="1384995"/>
          </a:xfrm>
          <a:prstGeom prst="rect">
            <a:avLst/>
          </a:prstGeom>
          <a:noFill/>
          <a:ln w="9525">
            <a:noFill/>
            <a:miter lim="800000"/>
            <a:headEnd/>
            <a:tailEnd/>
          </a:ln>
        </p:spPr>
        <p:txBody>
          <a:bodyPr wrap="none">
            <a:spAutoFit/>
          </a:bodyPr>
          <a:lstStyle/>
          <a:p>
            <a:pPr algn="ctr"/>
            <a:r>
              <a:rPr lang="en-US" sz="2800" b="1" i="1" dirty="0">
                <a:solidFill>
                  <a:schemeClr val="bg2">
                    <a:lumMod val="25000"/>
                  </a:schemeClr>
                </a:solidFill>
                <a:latin typeface="Bell MT" pitchFamily="18" charset="0"/>
              </a:rPr>
              <a:t>Internal surface</a:t>
            </a:r>
          </a:p>
          <a:p>
            <a:pPr algn="ctr"/>
            <a:r>
              <a:rPr lang="en-US" sz="2800" b="1" i="1" dirty="0">
                <a:solidFill>
                  <a:schemeClr val="bg2">
                    <a:lumMod val="25000"/>
                  </a:schemeClr>
                </a:solidFill>
                <a:latin typeface="Bell MT" pitchFamily="18" charset="0"/>
              </a:rPr>
              <a:t>exposed to </a:t>
            </a:r>
          </a:p>
          <a:p>
            <a:pPr algn="ctr"/>
            <a:r>
              <a:rPr lang="en-US" sz="2800" b="1" i="1" dirty="0">
                <a:solidFill>
                  <a:schemeClr val="bg2">
                    <a:lumMod val="25000"/>
                  </a:schemeClr>
                </a:solidFill>
                <a:latin typeface="Bell MT" pitchFamily="18" charset="0"/>
              </a:rPr>
              <a:t>tissue fluids</a:t>
            </a:r>
          </a:p>
        </p:txBody>
      </p:sp>
      <p:sp>
        <p:nvSpPr>
          <p:cNvPr id="26631" name="Text Box 6"/>
          <p:cNvSpPr txBox="1">
            <a:spLocks noChangeArrowheads="1"/>
          </p:cNvSpPr>
          <p:nvPr/>
        </p:nvSpPr>
        <p:spPr bwMode="auto">
          <a:xfrm>
            <a:off x="1066800" y="4913293"/>
            <a:ext cx="3592513" cy="954107"/>
          </a:xfrm>
          <a:prstGeom prst="rect">
            <a:avLst/>
          </a:prstGeom>
          <a:noFill/>
          <a:ln w="9525">
            <a:noFill/>
            <a:miter lim="800000"/>
            <a:headEnd/>
            <a:tailEnd/>
          </a:ln>
        </p:spPr>
        <p:txBody>
          <a:bodyPr wrap="square">
            <a:spAutoFit/>
          </a:bodyPr>
          <a:lstStyle/>
          <a:p>
            <a:pPr algn="ctr"/>
            <a:r>
              <a:rPr lang="en-US" sz="2800" b="1" i="1" dirty="0">
                <a:solidFill>
                  <a:schemeClr val="bg2">
                    <a:lumMod val="25000"/>
                  </a:schemeClr>
                </a:solidFill>
                <a:latin typeface="Bell MT" pitchFamily="18" charset="0"/>
              </a:rPr>
              <a:t>Potential difference </a:t>
            </a:r>
          </a:p>
          <a:p>
            <a:pPr algn="ctr"/>
            <a:r>
              <a:rPr lang="en-US" sz="2800" b="1" i="1" dirty="0">
                <a:solidFill>
                  <a:schemeClr val="bg2">
                    <a:lumMod val="25000"/>
                  </a:schemeClr>
                </a:solidFill>
                <a:latin typeface="Bell MT" pitchFamily="18" charset="0"/>
              </a:rPr>
              <a:t>between 2 surfaces</a:t>
            </a:r>
          </a:p>
        </p:txBody>
      </p:sp>
      <p:sp>
        <p:nvSpPr>
          <p:cNvPr id="26632" name="Oval 7"/>
          <p:cNvSpPr>
            <a:spLocks noChangeArrowheads="1"/>
          </p:cNvSpPr>
          <p:nvPr/>
        </p:nvSpPr>
        <p:spPr bwMode="auto">
          <a:xfrm>
            <a:off x="4556760" y="1524000"/>
            <a:ext cx="548640" cy="457200"/>
          </a:xfrm>
          <a:prstGeom prst="ellipse">
            <a:avLst/>
          </a:prstGeom>
          <a:solidFill>
            <a:srgbClr val="92D050"/>
          </a:solidFill>
          <a:ln w="9525">
            <a:solidFill>
              <a:schemeClr val="tx1"/>
            </a:solidFill>
            <a:round/>
            <a:headEnd/>
            <a:tailEnd/>
          </a:ln>
        </p:spPr>
        <p:txBody>
          <a:bodyPr wrap="none" anchor="ctr"/>
          <a:lstStyle/>
          <a:p>
            <a:pPr algn="ctr"/>
            <a:r>
              <a:rPr lang="en-US" sz="3600" b="1" dirty="0">
                <a:latin typeface="Arial Black" pitchFamily="34" charset="0"/>
              </a:rPr>
              <a:t>+</a:t>
            </a:r>
          </a:p>
        </p:txBody>
      </p:sp>
      <p:sp>
        <p:nvSpPr>
          <p:cNvPr id="26633" name="Oval 8"/>
          <p:cNvSpPr>
            <a:spLocks noChangeArrowheads="1"/>
          </p:cNvSpPr>
          <p:nvPr/>
        </p:nvSpPr>
        <p:spPr bwMode="auto">
          <a:xfrm>
            <a:off x="4556760" y="2590800"/>
            <a:ext cx="548640" cy="548640"/>
          </a:xfrm>
          <a:prstGeom prst="ellipse">
            <a:avLst/>
          </a:prstGeom>
          <a:solidFill>
            <a:srgbClr val="92D050"/>
          </a:solidFill>
          <a:ln w="9525">
            <a:solidFill>
              <a:schemeClr val="tx1">
                <a:lumMod val="75000"/>
                <a:lumOff val="25000"/>
              </a:schemeClr>
            </a:solidFill>
            <a:round/>
            <a:headEnd/>
            <a:tailEnd/>
          </a:ln>
        </p:spPr>
        <p:txBody>
          <a:bodyPr wrap="none" anchor="ctr"/>
          <a:lstStyle/>
          <a:p>
            <a:pPr algn="ctr"/>
            <a:r>
              <a:rPr lang="en-US" sz="3600" b="1" dirty="0">
                <a:latin typeface="Arial Black" pitchFamily="34" charset="0"/>
              </a:rPr>
              <a:t>-</a:t>
            </a:r>
          </a:p>
        </p:txBody>
      </p:sp>
      <p:sp>
        <p:nvSpPr>
          <p:cNvPr id="26634" name="Rectangle 9"/>
          <p:cNvSpPr>
            <a:spLocks noChangeArrowheads="1"/>
          </p:cNvSpPr>
          <p:nvPr/>
        </p:nvSpPr>
        <p:spPr bwMode="auto">
          <a:xfrm>
            <a:off x="4572000" y="5105400"/>
            <a:ext cx="533400" cy="609600"/>
          </a:xfrm>
          <a:prstGeom prst="rect">
            <a:avLst/>
          </a:prstGeom>
          <a:solidFill>
            <a:srgbClr val="92D050"/>
          </a:solidFill>
          <a:ln w="9525">
            <a:solidFill>
              <a:schemeClr val="tx1"/>
            </a:solidFill>
            <a:miter lim="800000"/>
            <a:headEnd/>
            <a:tailEnd/>
          </a:ln>
        </p:spPr>
        <p:txBody>
          <a:bodyPr wrap="none" anchor="ctr"/>
          <a:lstStyle/>
          <a:p>
            <a:pPr algn="ctr"/>
            <a:r>
              <a:rPr lang="en-US" sz="3200" b="1" dirty="0">
                <a:latin typeface="Arial Black" pitchFamily="34" charset="0"/>
              </a:rPr>
              <a:t>E</a:t>
            </a:r>
          </a:p>
        </p:txBody>
      </p:sp>
      <p:sp>
        <p:nvSpPr>
          <p:cNvPr id="26635" name="Text Box 10"/>
          <p:cNvSpPr txBox="1">
            <a:spLocks noChangeArrowheads="1"/>
          </p:cNvSpPr>
          <p:nvPr/>
        </p:nvSpPr>
        <p:spPr bwMode="auto">
          <a:xfrm>
            <a:off x="2133600" y="3962400"/>
            <a:ext cx="1403076" cy="523220"/>
          </a:xfrm>
          <a:prstGeom prst="rect">
            <a:avLst/>
          </a:prstGeom>
          <a:noFill/>
          <a:ln w="9525">
            <a:noFill/>
            <a:miter lim="800000"/>
            <a:headEnd/>
            <a:tailEnd/>
          </a:ln>
        </p:spPr>
        <p:txBody>
          <a:bodyPr wrap="none">
            <a:spAutoFit/>
          </a:bodyPr>
          <a:lstStyle/>
          <a:p>
            <a:pPr algn="ctr"/>
            <a:r>
              <a:rPr lang="en-US" sz="2800" b="1" i="1" dirty="0">
                <a:solidFill>
                  <a:schemeClr val="bg2">
                    <a:lumMod val="25000"/>
                  </a:schemeClr>
                </a:solidFill>
                <a:latin typeface="Bell MT" pitchFamily="18" charset="0"/>
              </a:rPr>
              <a:t>Current</a:t>
            </a:r>
          </a:p>
        </p:txBody>
      </p:sp>
      <p:sp>
        <p:nvSpPr>
          <p:cNvPr id="26636" name="Rectangle 11"/>
          <p:cNvSpPr>
            <a:spLocks noChangeArrowheads="1"/>
          </p:cNvSpPr>
          <p:nvPr/>
        </p:nvSpPr>
        <p:spPr bwMode="auto">
          <a:xfrm>
            <a:off x="4572000" y="3962400"/>
            <a:ext cx="533400" cy="609600"/>
          </a:xfrm>
          <a:prstGeom prst="rect">
            <a:avLst/>
          </a:prstGeom>
          <a:solidFill>
            <a:srgbClr val="92D050"/>
          </a:solidFill>
          <a:ln w="9525">
            <a:solidFill>
              <a:schemeClr val="tx1"/>
            </a:solidFill>
            <a:miter lim="800000"/>
            <a:headEnd/>
            <a:tailEnd/>
          </a:ln>
        </p:spPr>
        <p:txBody>
          <a:bodyPr wrap="none" anchor="ctr"/>
          <a:lstStyle/>
          <a:p>
            <a:pPr algn="ctr"/>
            <a:r>
              <a:rPr lang="en-US" sz="2800" b="1" dirty="0">
                <a:latin typeface="Arial Black" pitchFamily="34" charset="0"/>
              </a:rPr>
              <a:t>I</a:t>
            </a:r>
          </a:p>
        </p:txBody>
      </p:sp>
      <p:sp>
        <p:nvSpPr>
          <p:cNvPr id="13" name="Date Placeholder 12"/>
          <p:cNvSpPr>
            <a:spLocks noGrp="1"/>
          </p:cNvSpPr>
          <p:nvPr>
            <p:ph type="dt" sz="half" idx="10"/>
          </p:nvPr>
        </p:nvSpPr>
        <p:spPr/>
        <p:txBody>
          <a:bodyPr/>
          <a:lstStyle/>
          <a:p>
            <a:fld id="{E882D5F0-D066-437E-9ACE-093E0C0A9FD9}" type="datetime1">
              <a:rPr lang="en-US" smtClean="0"/>
              <a:pPr/>
              <a:t>3/28/2023</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solidFill>
                  <a:schemeClr val="accent3">
                    <a:lumMod val="75000"/>
                  </a:schemeClr>
                </a:solidFill>
              </a:rPr>
              <a:t>CONTENTS</a:t>
            </a:r>
            <a:endParaRPr lang="en-US" dirty="0">
              <a:solidFill>
                <a:schemeClr val="accent3">
                  <a:lumMod val="75000"/>
                </a:schemeClr>
              </a:solidFill>
            </a:endParaRPr>
          </a:p>
        </p:txBody>
      </p:sp>
      <p:sp>
        <p:nvSpPr>
          <p:cNvPr id="4" name="Rectangle 3"/>
          <p:cNvSpPr>
            <a:spLocks noGrp="1" noChangeArrowheads="1"/>
          </p:cNvSpPr>
          <p:nvPr>
            <p:ph idx="1"/>
          </p:nvPr>
        </p:nvSpPr>
        <p:spPr/>
        <p:txBody>
          <a:bodyPr>
            <a:normAutofit/>
          </a:bodyPr>
          <a:lstStyle/>
          <a:p>
            <a:pPr>
              <a:buClrTx/>
              <a:defRPr/>
            </a:pPr>
            <a:r>
              <a:rPr lang="en-US" sz="2800" dirty="0"/>
              <a:t>Introduction</a:t>
            </a:r>
          </a:p>
          <a:p>
            <a:pPr>
              <a:buClrTx/>
              <a:defRPr/>
            </a:pPr>
            <a:r>
              <a:rPr lang="en-US" sz="2800" dirty="0"/>
              <a:t>Tarnish </a:t>
            </a:r>
          </a:p>
          <a:p>
            <a:pPr>
              <a:buClrTx/>
              <a:defRPr/>
            </a:pPr>
            <a:r>
              <a:rPr lang="en-US" sz="2800" dirty="0"/>
              <a:t>Corrosion</a:t>
            </a:r>
          </a:p>
          <a:p>
            <a:pPr>
              <a:buClrTx/>
              <a:defRPr/>
            </a:pPr>
            <a:r>
              <a:rPr lang="en-US" sz="2800" dirty="0"/>
              <a:t>Effect on individual metals</a:t>
            </a:r>
          </a:p>
          <a:p>
            <a:pPr>
              <a:buClrTx/>
              <a:defRPr/>
            </a:pPr>
            <a:r>
              <a:rPr lang="en-US" sz="2800" dirty="0"/>
              <a:t>Management </a:t>
            </a:r>
          </a:p>
          <a:p>
            <a:pPr>
              <a:buClrTx/>
              <a:defRPr/>
            </a:pPr>
            <a:r>
              <a:rPr lang="en-US" sz="2800" dirty="0"/>
              <a:t>Conclusion</a:t>
            </a:r>
          </a:p>
          <a:p>
            <a:pPr>
              <a:buClrTx/>
              <a:defRPr/>
            </a:pPr>
            <a:r>
              <a:rPr lang="en-US" sz="2800" dirty="0"/>
              <a:t>References</a:t>
            </a:r>
          </a:p>
          <a:p>
            <a:pPr>
              <a:buClrTx/>
              <a:buNone/>
              <a:defRPr/>
            </a:pPr>
            <a:endParaRPr lang="en-IN" sz="2800" dirty="0"/>
          </a:p>
        </p:txBody>
      </p:sp>
      <p:sp>
        <p:nvSpPr>
          <p:cNvPr id="6" name="Slide Number Placeholder 5"/>
          <p:cNvSpPr>
            <a:spLocks noGrp="1"/>
          </p:cNvSpPr>
          <p:nvPr>
            <p:ph type="sldNum" sz="quarter" idx="12"/>
          </p:nvPr>
        </p:nvSpPr>
        <p:spPr/>
        <p:txBody>
          <a:bodyPr/>
          <a:lstStyle/>
          <a:p>
            <a:fld id="{DC9151A5-2015-4546-A74F-9229BBB90C16}" type="slidenum">
              <a:rPr lang="en-US" smtClean="0"/>
              <a:pPr/>
              <a:t>3</a:t>
            </a:fld>
            <a:endParaRPr lang="en-US"/>
          </a:p>
        </p:txBody>
      </p:sp>
      <p:sp>
        <p:nvSpPr>
          <p:cNvPr id="5" name="Date Placeholder 4"/>
          <p:cNvSpPr>
            <a:spLocks noGrp="1"/>
          </p:cNvSpPr>
          <p:nvPr>
            <p:ph type="dt" sz="half" idx="10"/>
          </p:nvPr>
        </p:nvSpPr>
        <p:spPr/>
        <p:txBody>
          <a:bodyPr/>
          <a:lstStyle/>
          <a:p>
            <a:fld id="{70E7E91A-72BC-4252-9F01-0C80F71C2BF4}" type="datetime1">
              <a:rPr lang="en-US" smtClean="0"/>
              <a:pPr/>
              <a:t>3/28/2023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7895283-EE2B-471A-BB2E-2F849423410C}" type="slidenum">
              <a:rPr lang="en-IN"/>
              <a:pPr>
                <a:defRPr/>
              </a:pPr>
              <a:t>30</a:t>
            </a:fld>
            <a:endParaRPr lang="en-IN"/>
          </a:p>
        </p:txBody>
      </p:sp>
      <p:sp>
        <p:nvSpPr>
          <p:cNvPr id="70659" name="Rectangle 3"/>
          <p:cNvSpPr>
            <a:spLocks noGrp="1" noChangeArrowheads="1"/>
          </p:cNvSpPr>
          <p:nvPr>
            <p:ph type="body" idx="1"/>
          </p:nvPr>
        </p:nvSpPr>
        <p:spPr>
          <a:xfrm>
            <a:off x="1066800" y="990600"/>
            <a:ext cx="7620000" cy="5105400"/>
          </a:xfrm>
        </p:spPr>
        <p:txBody>
          <a:bodyPr/>
          <a:lstStyle/>
          <a:p>
            <a:pPr eaLnBrk="1" hangingPunct="1">
              <a:buFont typeface="Wingdings" pitchFamily="2" charset="2"/>
              <a:buNone/>
              <a:defRPr/>
            </a:pPr>
            <a:r>
              <a:rPr lang="en-US" dirty="0">
                <a:solidFill>
                  <a:schemeClr val="accent3">
                    <a:lumMod val="75000"/>
                  </a:schemeClr>
                </a:solidFill>
              </a:rPr>
              <a:t>                        </a:t>
            </a:r>
            <a:r>
              <a:rPr lang="en-US" b="1" u="sng" dirty="0">
                <a:solidFill>
                  <a:schemeClr val="accent3">
                    <a:lumMod val="75000"/>
                  </a:schemeClr>
                </a:solidFill>
              </a:rPr>
              <a:t>REMEDY</a:t>
            </a:r>
          </a:p>
          <a:p>
            <a:pPr eaLnBrk="1" hangingPunct="1">
              <a:defRPr/>
            </a:pPr>
            <a:endParaRPr lang="en-US" dirty="0"/>
          </a:p>
          <a:p>
            <a:pPr eaLnBrk="1" hangingPunct="1">
              <a:buClrTx/>
              <a:buFont typeface="Wingdings" pitchFamily="2" charset="2"/>
              <a:buChar char="ü"/>
              <a:defRPr/>
            </a:pPr>
            <a:r>
              <a:rPr lang="en-US" dirty="0"/>
              <a:t> Avoid Dissimilar Metals in opposing    </a:t>
            </a:r>
          </a:p>
          <a:p>
            <a:pPr eaLnBrk="1" hangingPunct="1">
              <a:buNone/>
              <a:defRPr/>
            </a:pPr>
            <a:r>
              <a:rPr lang="en-US" dirty="0"/>
              <a:t>    arches.</a:t>
            </a:r>
          </a:p>
          <a:p>
            <a:pPr eaLnBrk="1" hangingPunct="1">
              <a:defRPr/>
            </a:pPr>
            <a:endParaRPr lang="en-US" dirty="0"/>
          </a:p>
          <a:p>
            <a:pPr eaLnBrk="1" hangingPunct="1">
              <a:buClrTx/>
              <a:buFont typeface="Wingdings" pitchFamily="2" charset="2"/>
              <a:buChar char="ü"/>
              <a:defRPr/>
            </a:pPr>
            <a:r>
              <a:rPr lang="en-US" dirty="0"/>
              <a:t> Provide Insulating Bases underneath the </a:t>
            </a:r>
          </a:p>
          <a:p>
            <a:pPr eaLnBrk="1" hangingPunct="1">
              <a:buNone/>
              <a:defRPr/>
            </a:pPr>
            <a:r>
              <a:rPr lang="en-US" dirty="0"/>
              <a:t>    restoration.</a:t>
            </a:r>
          </a:p>
          <a:p>
            <a:pPr eaLnBrk="1" hangingPunct="1">
              <a:defRPr/>
            </a:pPr>
            <a:endParaRPr lang="en-US" dirty="0"/>
          </a:p>
          <a:p>
            <a:pPr eaLnBrk="1" hangingPunct="1">
              <a:buNone/>
              <a:defRPr/>
            </a:pPr>
            <a:endParaRPr lang="en-IN" dirty="0"/>
          </a:p>
        </p:txBody>
      </p:sp>
      <p:sp>
        <p:nvSpPr>
          <p:cNvPr id="5" name="Date Placeholder 4"/>
          <p:cNvSpPr>
            <a:spLocks noGrp="1"/>
          </p:cNvSpPr>
          <p:nvPr>
            <p:ph type="dt" sz="half" idx="10"/>
          </p:nvPr>
        </p:nvSpPr>
        <p:spPr/>
        <p:txBody>
          <a:bodyPr/>
          <a:lstStyle/>
          <a:p>
            <a:fld id="{8F9A35B6-D1D6-4E6B-83A0-1B2B59A09720}" type="datetime1">
              <a:rPr lang="en-US" smtClean="0"/>
              <a:pPr/>
              <a:t>3/28/2023</a:t>
            </a:fld>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613" y="0"/>
            <a:ext cx="5256212" cy="936625"/>
          </a:xfrm>
        </p:spPr>
        <p:txBody>
          <a:bodyPr/>
          <a:lstStyle/>
          <a:p>
            <a:pPr eaLnBrk="1" hangingPunct="1">
              <a:defRPr/>
            </a:pPr>
            <a:r>
              <a:rPr lang="en-IN" u="sng" dirty="0" smtClean="0"/>
              <a:t>Take home message </a:t>
            </a:r>
            <a:endParaRPr lang="en-IN" u="sng" dirty="0"/>
          </a:p>
        </p:txBody>
      </p:sp>
      <p:sp>
        <p:nvSpPr>
          <p:cNvPr id="84995" name="Rectangle 3"/>
          <p:cNvSpPr>
            <a:spLocks noGrp="1" noChangeArrowheads="1"/>
          </p:cNvSpPr>
          <p:nvPr>
            <p:ph idx="1"/>
          </p:nvPr>
        </p:nvSpPr>
        <p:spPr>
          <a:xfrm>
            <a:off x="990600" y="1143000"/>
            <a:ext cx="8153400" cy="5562600"/>
          </a:xfrm>
        </p:spPr>
        <p:txBody>
          <a:bodyPr>
            <a:normAutofit/>
          </a:bodyPr>
          <a:lstStyle/>
          <a:p>
            <a:pPr eaLnBrk="1" hangingPunct="1">
              <a:buClrTx/>
              <a:defRPr/>
            </a:pPr>
            <a:r>
              <a:rPr lang="en-US" sz="2400" dirty="0"/>
              <a:t>Tarnish &amp; Corrosion are obviously undesirable, as it can spoil the aesthetics of an alloy, and also can weaken the material</a:t>
            </a:r>
            <a:r>
              <a:rPr lang="en-US" sz="2400" dirty="0" smtClean="0"/>
              <a:t>.</a:t>
            </a:r>
          </a:p>
          <a:p>
            <a:pPr eaLnBrk="1" hangingPunct="1">
              <a:buClrTx/>
              <a:defRPr/>
            </a:pPr>
            <a:endParaRPr lang="en-US" sz="2400" dirty="0"/>
          </a:p>
          <a:p>
            <a:pPr eaLnBrk="1" hangingPunct="1">
              <a:buClrTx/>
              <a:defRPr/>
            </a:pPr>
            <a:r>
              <a:rPr lang="en-US" sz="2400" dirty="0"/>
              <a:t>Hence the very important requirement of any metal or the alloy that is to be used in the mouth is that it should not produce corrosion products that will be harmful to the structure. </a:t>
            </a:r>
            <a:endParaRPr lang="en-US" sz="2400" dirty="0" smtClean="0"/>
          </a:p>
          <a:p>
            <a:pPr marL="82296" indent="0" eaLnBrk="1" hangingPunct="1">
              <a:buClrTx/>
              <a:buNone/>
              <a:defRPr/>
            </a:pPr>
            <a:endParaRPr lang="en-US" sz="2400" dirty="0"/>
          </a:p>
          <a:p>
            <a:pPr eaLnBrk="1" hangingPunct="1">
              <a:buClrTx/>
              <a:defRPr/>
            </a:pPr>
            <a:r>
              <a:rPr lang="en-US" sz="2400" dirty="0"/>
              <a:t>In addition to choosing the best materials, alloy must be used correctly, and situations which are likely to lead to corrosion must be avoided as far as possible.</a:t>
            </a:r>
            <a:endParaRPr lang="en-IN" sz="2400" dirty="0"/>
          </a:p>
        </p:txBody>
      </p:sp>
      <p:sp>
        <p:nvSpPr>
          <p:cNvPr id="5" name="Date Placeholder 4"/>
          <p:cNvSpPr>
            <a:spLocks noGrp="1"/>
          </p:cNvSpPr>
          <p:nvPr>
            <p:ph type="dt" sz="half" idx="10"/>
          </p:nvPr>
        </p:nvSpPr>
        <p:spPr/>
        <p:txBody>
          <a:bodyPr/>
          <a:lstStyle/>
          <a:p>
            <a:fld id="{D6BA66A3-1BAE-4383-B44A-F07E854F9C19}" type="datetime1">
              <a:rPr lang="en-US" smtClean="0"/>
              <a:pPr/>
              <a:t>3/28/2023</a:t>
            </a:fld>
            <a:endParaRPr lang="en-US"/>
          </a:p>
        </p:txBody>
      </p:sp>
      <p:sp>
        <p:nvSpPr>
          <p:cNvPr id="4" name="Slide Number Placeholder 5"/>
          <p:cNvSpPr>
            <a:spLocks noGrp="1"/>
          </p:cNvSpPr>
          <p:nvPr>
            <p:ph type="sldNum" sz="quarter" idx="12"/>
          </p:nvPr>
        </p:nvSpPr>
        <p:spPr/>
        <p:txBody>
          <a:bodyPr/>
          <a:lstStyle/>
          <a:p>
            <a:pPr>
              <a:defRPr/>
            </a:pPr>
            <a:fld id="{899F55E2-9E2F-46D4-BBCE-1F0453D90185}" type="slidenum">
              <a:rPr lang="en-IN"/>
              <a:pPr>
                <a:defRPr/>
              </a:pPr>
              <a:t>31</a:t>
            </a:fld>
            <a:endParaRPr lang="en-IN"/>
          </a:p>
        </p:txBody>
      </p:sp>
    </p:spTree>
    <p:extLst>
      <p:ext uri="{BB962C8B-B14F-4D97-AF65-F5344CB8AC3E}">
        <p14:creationId xmlns:p14="http://schemas.microsoft.com/office/powerpoint/2010/main" val="21458297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IN" dirty="0"/>
          </a:p>
        </p:txBody>
      </p:sp>
      <p:sp>
        <p:nvSpPr>
          <p:cNvPr id="3" name="Content Placeholder 2"/>
          <p:cNvSpPr>
            <a:spLocks noGrp="1"/>
          </p:cNvSpPr>
          <p:nvPr>
            <p:ph idx="1"/>
          </p:nvPr>
        </p:nvSpPr>
        <p:spPr/>
        <p:txBody>
          <a:bodyPr>
            <a:normAutofit/>
          </a:bodyPr>
          <a:lstStyle/>
          <a:p>
            <a:pPr>
              <a:lnSpc>
                <a:spcPct val="150000"/>
              </a:lnSpc>
            </a:pPr>
            <a:r>
              <a:rPr lang="en-US" sz="2800" dirty="0"/>
              <a:t>Define tarnish and corrosion</a:t>
            </a:r>
          </a:p>
          <a:p>
            <a:pPr>
              <a:lnSpc>
                <a:spcPct val="150000"/>
              </a:lnSpc>
            </a:pPr>
            <a:r>
              <a:rPr lang="en-US" sz="2800" dirty="0"/>
              <a:t>Classify corrosion</a:t>
            </a:r>
          </a:p>
          <a:p>
            <a:pPr>
              <a:lnSpc>
                <a:spcPct val="150000"/>
              </a:lnSpc>
            </a:pPr>
            <a:r>
              <a:rPr lang="en-US" sz="2800" dirty="0"/>
              <a:t>Types of electrochemical/wet corrosion</a:t>
            </a:r>
          </a:p>
          <a:p>
            <a:pPr>
              <a:lnSpc>
                <a:spcPct val="150000"/>
              </a:lnSpc>
            </a:pPr>
            <a:r>
              <a:rPr lang="en-US" sz="2800" dirty="0"/>
              <a:t>Explain galvanic corrosion and methods to prevent the same</a:t>
            </a:r>
          </a:p>
          <a:p>
            <a:pPr>
              <a:lnSpc>
                <a:spcPct val="150000"/>
              </a:lnSpc>
            </a:pPr>
            <a:r>
              <a:rPr lang="en-US" sz="2800" dirty="0"/>
              <a:t>Methods to prevent tarnish and corrosion</a:t>
            </a:r>
            <a:endParaRPr lang="en-IN" sz="2800" dirty="0"/>
          </a:p>
        </p:txBody>
      </p:sp>
      <p:sp>
        <p:nvSpPr>
          <p:cNvPr id="4" name="Date Placeholder 3"/>
          <p:cNvSpPr>
            <a:spLocks noGrp="1"/>
          </p:cNvSpPr>
          <p:nvPr>
            <p:ph type="dt" sz="half" idx="10"/>
          </p:nvPr>
        </p:nvSpPr>
        <p:spPr/>
        <p:txBody>
          <a:bodyPr/>
          <a:lstStyle/>
          <a:p>
            <a:fld id="{8377C310-BE31-46E3-92E2-58DA37004D49}" type="datetime1">
              <a:rPr lang="en-US" smtClean="0"/>
              <a:pPr/>
              <a:t>3/28/2023</a:t>
            </a:fld>
            <a:endParaRPr lang="en-US"/>
          </a:p>
        </p:txBody>
      </p:sp>
      <p:sp>
        <p:nvSpPr>
          <p:cNvPr id="5" name="Slide Number Placeholder 4"/>
          <p:cNvSpPr>
            <a:spLocks noGrp="1"/>
          </p:cNvSpPr>
          <p:nvPr>
            <p:ph type="sldNum" sz="quarter" idx="12"/>
          </p:nvPr>
        </p:nvSpPr>
        <p:spPr/>
        <p:txBody>
          <a:bodyPr/>
          <a:lstStyle/>
          <a:p>
            <a:fld id="{DC9151A5-2015-4546-A74F-9229BBB90C16}" type="slidenum">
              <a:rPr lang="en-US" smtClean="0"/>
              <a:pPr/>
              <a:t>32</a:t>
            </a:fld>
            <a:endParaRPr lang="en-US"/>
          </a:p>
        </p:txBody>
      </p:sp>
    </p:spTree>
    <p:extLst>
      <p:ext uri="{BB962C8B-B14F-4D97-AF65-F5344CB8AC3E}">
        <p14:creationId xmlns:p14="http://schemas.microsoft.com/office/powerpoint/2010/main" val="289187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a:xfrm>
            <a:off x="2843213" y="-1"/>
            <a:ext cx="3611562" cy="296863"/>
          </a:xfrm>
        </p:spPr>
        <p:txBody>
          <a:bodyPr>
            <a:normAutofit fontScale="90000"/>
          </a:bodyPr>
          <a:lstStyle/>
          <a:p>
            <a:pPr eaLnBrk="1" hangingPunct="1">
              <a:defRPr/>
            </a:pPr>
            <a:r>
              <a:rPr lang="en-US" sz="3600" i="1" dirty="0">
                <a:solidFill>
                  <a:schemeClr val="tx1"/>
                </a:solidFill>
              </a:rPr>
              <a:t>                     </a:t>
            </a:r>
            <a:r>
              <a:rPr lang="en-US" sz="3600" b="1" dirty="0">
                <a:solidFill>
                  <a:schemeClr val="accent3">
                    <a:lumMod val="75000"/>
                  </a:schemeClr>
                </a:solidFill>
              </a:rPr>
              <a:t>REFERENCES</a:t>
            </a:r>
          </a:p>
        </p:txBody>
      </p:sp>
      <p:sp>
        <p:nvSpPr>
          <p:cNvPr id="97282" name="Rectangle 2"/>
          <p:cNvSpPr>
            <a:spLocks noGrp="1" noChangeArrowheads="1"/>
          </p:cNvSpPr>
          <p:nvPr>
            <p:ph idx="1"/>
          </p:nvPr>
        </p:nvSpPr>
        <p:spPr>
          <a:xfrm>
            <a:off x="990600" y="838200"/>
            <a:ext cx="8153400" cy="5715000"/>
          </a:xfrm>
        </p:spPr>
        <p:txBody>
          <a:bodyPr>
            <a:normAutofit fontScale="92500"/>
          </a:bodyPr>
          <a:lstStyle/>
          <a:p>
            <a:pPr eaLnBrk="1" hangingPunct="1">
              <a:lnSpc>
                <a:spcPct val="115000"/>
              </a:lnSpc>
              <a:buClrTx/>
              <a:defRPr/>
            </a:pPr>
            <a:r>
              <a:rPr lang="en-US" sz="2400" dirty="0"/>
              <a:t>Science Of Dental Materials -----9th Edition By Skinners. </a:t>
            </a:r>
          </a:p>
          <a:p>
            <a:pPr eaLnBrk="1" hangingPunct="1">
              <a:lnSpc>
                <a:spcPct val="115000"/>
              </a:lnSpc>
              <a:buClrTx/>
              <a:defRPr/>
            </a:pPr>
            <a:endParaRPr lang="en-US" sz="2400" dirty="0"/>
          </a:p>
          <a:p>
            <a:pPr eaLnBrk="1" hangingPunct="1">
              <a:lnSpc>
                <a:spcPct val="115000"/>
              </a:lnSpc>
              <a:buClrTx/>
              <a:defRPr/>
            </a:pPr>
            <a:r>
              <a:rPr lang="en-US" sz="2400" dirty="0"/>
              <a:t>Art And Science Of Operative Dentistry -4th Edition-</a:t>
            </a:r>
            <a:r>
              <a:rPr lang="en-US" sz="2400" dirty="0" err="1"/>
              <a:t>Studervant</a:t>
            </a:r>
            <a:endParaRPr lang="en-US" sz="2400" dirty="0"/>
          </a:p>
          <a:p>
            <a:pPr eaLnBrk="1" hangingPunct="1">
              <a:lnSpc>
                <a:spcPct val="115000"/>
              </a:lnSpc>
              <a:buClrTx/>
              <a:defRPr/>
            </a:pPr>
            <a:endParaRPr lang="en-US" sz="2400" dirty="0"/>
          </a:p>
          <a:p>
            <a:pPr eaLnBrk="1" hangingPunct="1">
              <a:lnSpc>
                <a:spcPct val="115000"/>
              </a:lnSpc>
              <a:buClrTx/>
              <a:defRPr/>
            </a:pPr>
            <a:r>
              <a:rPr lang="en-US" sz="2400" dirty="0"/>
              <a:t>Operative Dentistry 2nd Edition By Summit, Robbins ,</a:t>
            </a:r>
            <a:r>
              <a:rPr lang="en-US" sz="2400" dirty="0" err="1"/>
              <a:t>Schwarts</a:t>
            </a:r>
            <a:r>
              <a:rPr lang="en-US" sz="2400" dirty="0"/>
              <a:t> .</a:t>
            </a:r>
          </a:p>
          <a:p>
            <a:pPr eaLnBrk="1" hangingPunct="1">
              <a:lnSpc>
                <a:spcPct val="115000"/>
              </a:lnSpc>
              <a:buClrTx/>
              <a:defRPr/>
            </a:pPr>
            <a:endParaRPr lang="en-US" sz="2400" dirty="0"/>
          </a:p>
          <a:p>
            <a:pPr eaLnBrk="1" hangingPunct="1">
              <a:lnSpc>
                <a:spcPct val="115000"/>
              </a:lnSpc>
              <a:buClrTx/>
              <a:defRPr/>
            </a:pPr>
            <a:r>
              <a:rPr lang="en-US" sz="2400" dirty="0"/>
              <a:t>Restorative Dentals Materials 11th Edition By Craig.</a:t>
            </a:r>
          </a:p>
          <a:p>
            <a:pPr eaLnBrk="1" hangingPunct="1">
              <a:lnSpc>
                <a:spcPct val="115000"/>
              </a:lnSpc>
              <a:buClrTx/>
              <a:defRPr/>
            </a:pPr>
            <a:endParaRPr lang="en-US" sz="2400" dirty="0"/>
          </a:p>
          <a:p>
            <a:pPr eaLnBrk="1" hangingPunct="1">
              <a:lnSpc>
                <a:spcPct val="115000"/>
              </a:lnSpc>
              <a:buClrTx/>
              <a:defRPr/>
            </a:pPr>
            <a:r>
              <a:rPr lang="en-US" sz="2400" dirty="0"/>
              <a:t>Packard’s Manual Of Operative Dentistry 8th Edition </a:t>
            </a:r>
            <a:r>
              <a:rPr lang="en-US" sz="2400" dirty="0" err="1"/>
              <a:t>E.A.M.Kidd</a:t>
            </a:r>
            <a:r>
              <a:rPr lang="en-US" sz="2400" dirty="0"/>
              <a:t>, G.N. Smith, </a:t>
            </a:r>
            <a:r>
              <a:rPr lang="en-US" sz="2400" dirty="0" err="1"/>
              <a:t>T.N.Watson</a:t>
            </a:r>
            <a:r>
              <a:rPr lang="en-US" sz="2400" dirty="0"/>
              <a:t>.</a:t>
            </a:r>
          </a:p>
          <a:p>
            <a:pPr eaLnBrk="1" hangingPunct="1">
              <a:lnSpc>
                <a:spcPct val="115000"/>
              </a:lnSpc>
              <a:buClrTx/>
              <a:defRPr/>
            </a:pPr>
            <a:endParaRPr lang="en-US" sz="2400" dirty="0"/>
          </a:p>
          <a:p>
            <a:pPr eaLnBrk="1" hangingPunct="1">
              <a:lnSpc>
                <a:spcPct val="115000"/>
              </a:lnSpc>
              <a:buClrTx/>
              <a:defRPr/>
            </a:pPr>
            <a:r>
              <a:rPr lang="en-US" sz="2400" dirty="0"/>
              <a:t>Operative Dentistry   Edition, By </a:t>
            </a:r>
            <a:r>
              <a:rPr lang="en-US" sz="2400" dirty="0" err="1"/>
              <a:t>Marzouk</a:t>
            </a:r>
            <a:r>
              <a:rPr lang="en-US" sz="2400" dirty="0"/>
              <a:t> .</a:t>
            </a:r>
          </a:p>
        </p:txBody>
      </p:sp>
      <p:sp>
        <p:nvSpPr>
          <p:cNvPr id="5" name="Date Placeholder 4"/>
          <p:cNvSpPr>
            <a:spLocks noGrp="1"/>
          </p:cNvSpPr>
          <p:nvPr>
            <p:ph type="dt" sz="half" idx="10"/>
          </p:nvPr>
        </p:nvSpPr>
        <p:spPr/>
        <p:txBody>
          <a:bodyPr/>
          <a:lstStyle/>
          <a:p>
            <a:fld id="{24F6FAA9-E65B-4E0F-BC43-C7D7A26BA43A}" type="datetime1">
              <a:rPr lang="en-US" smtClean="0"/>
              <a:pPr/>
              <a:t>3/28/2023</a:t>
            </a:fld>
            <a:endParaRPr lang="en-US"/>
          </a:p>
        </p:txBody>
      </p:sp>
      <p:sp>
        <p:nvSpPr>
          <p:cNvPr id="4" name="Slide Number Placeholder 5"/>
          <p:cNvSpPr>
            <a:spLocks noGrp="1"/>
          </p:cNvSpPr>
          <p:nvPr>
            <p:ph type="sldNum" sz="quarter" idx="12"/>
          </p:nvPr>
        </p:nvSpPr>
        <p:spPr/>
        <p:txBody>
          <a:bodyPr/>
          <a:lstStyle/>
          <a:p>
            <a:pPr>
              <a:defRPr/>
            </a:pPr>
            <a:fld id="{7FD1D8FC-5947-454A-8265-78E62852C78A}" type="slidenum">
              <a:rPr lang="en-IN"/>
              <a:pPr>
                <a:defRPr/>
              </a:pPr>
              <a:t>33</a:t>
            </a:fld>
            <a:endParaRPr lang="en-IN"/>
          </a:p>
        </p:txBody>
      </p:sp>
    </p:spTree>
    <p:extLst>
      <p:ext uri="{BB962C8B-B14F-4D97-AF65-F5344CB8AC3E}">
        <p14:creationId xmlns:p14="http://schemas.microsoft.com/office/powerpoint/2010/main" val="40491903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endParaRPr lang="en-IN" dirty="0"/>
          </a:p>
        </p:txBody>
      </p:sp>
      <p:sp>
        <p:nvSpPr>
          <p:cNvPr id="3" name="Content Placeholder 2"/>
          <p:cNvSpPr>
            <a:spLocks noGrp="1"/>
          </p:cNvSpPr>
          <p:nvPr>
            <p:ph idx="1"/>
          </p:nvPr>
        </p:nvSpPr>
        <p:spPr/>
        <p:txBody>
          <a:bodyPr/>
          <a:lstStyle/>
          <a:p>
            <a:pPr>
              <a:lnSpc>
                <a:spcPct val="150000"/>
              </a:lnSpc>
            </a:pPr>
            <a:r>
              <a:rPr lang="en-US" dirty="0"/>
              <a:t>To define tarnish and corrosion</a:t>
            </a:r>
          </a:p>
          <a:p>
            <a:pPr>
              <a:lnSpc>
                <a:spcPct val="150000"/>
              </a:lnSpc>
            </a:pPr>
            <a:r>
              <a:rPr lang="en-US" dirty="0"/>
              <a:t>To understand the mechanism of tarnish and corrosion</a:t>
            </a:r>
          </a:p>
          <a:p>
            <a:pPr>
              <a:lnSpc>
                <a:spcPct val="150000"/>
              </a:lnSpc>
            </a:pPr>
            <a:r>
              <a:rPr lang="en-US" dirty="0"/>
              <a:t>To classify various types of corrosion </a:t>
            </a:r>
          </a:p>
          <a:p>
            <a:pPr>
              <a:lnSpc>
                <a:spcPct val="150000"/>
              </a:lnSpc>
            </a:pPr>
            <a:r>
              <a:rPr lang="en-US" dirty="0"/>
              <a:t>To undertake methods to prevent tarnish and corrosion</a:t>
            </a:r>
            <a:endParaRPr lang="en-IN" dirty="0"/>
          </a:p>
        </p:txBody>
      </p:sp>
      <p:sp>
        <p:nvSpPr>
          <p:cNvPr id="4" name="Date Placeholder 3"/>
          <p:cNvSpPr>
            <a:spLocks noGrp="1"/>
          </p:cNvSpPr>
          <p:nvPr>
            <p:ph type="dt" sz="half" idx="10"/>
          </p:nvPr>
        </p:nvSpPr>
        <p:spPr/>
        <p:txBody>
          <a:bodyPr/>
          <a:lstStyle/>
          <a:p>
            <a:fld id="{8377C310-BE31-46E3-92E2-58DA37004D49}" type="datetime1">
              <a:rPr lang="en-US" smtClean="0"/>
              <a:pPr/>
              <a:t>3/28/2023</a:t>
            </a:fld>
            <a:endParaRPr lang="en-US"/>
          </a:p>
        </p:txBody>
      </p:sp>
      <p:sp>
        <p:nvSpPr>
          <p:cNvPr id="5" name="Slide Number Placeholder 4"/>
          <p:cNvSpPr>
            <a:spLocks noGrp="1"/>
          </p:cNvSpPr>
          <p:nvPr>
            <p:ph type="sldNum" sz="quarter" idx="12"/>
          </p:nvPr>
        </p:nvSpPr>
        <p:spPr/>
        <p:txBody>
          <a:bodyPr/>
          <a:lstStyle/>
          <a:p>
            <a:fld id="{DC9151A5-2015-4546-A74F-9229BBB90C16}" type="slidenum">
              <a:rPr lang="en-US" smtClean="0"/>
              <a:pPr/>
              <a:t>4</a:t>
            </a:fld>
            <a:endParaRPr lang="en-US"/>
          </a:p>
        </p:txBody>
      </p:sp>
    </p:spTree>
    <p:extLst>
      <p:ext uri="{BB962C8B-B14F-4D97-AF65-F5344CB8AC3E}">
        <p14:creationId xmlns:p14="http://schemas.microsoft.com/office/powerpoint/2010/main" val="84707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417638"/>
          </a:xfrm>
        </p:spPr>
        <p:txBody>
          <a:bodyPr/>
          <a:lstStyle/>
          <a:p>
            <a:r>
              <a:rPr lang="en-US" dirty="0"/>
              <a:t>        </a:t>
            </a:r>
            <a:r>
              <a:rPr lang="en-US" b="1" u="sng" dirty="0">
                <a:solidFill>
                  <a:schemeClr val="accent3">
                    <a:lumMod val="75000"/>
                  </a:schemeClr>
                </a:solidFill>
              </a:rPr>
              <a:t>INTRODUCTION</a:t>
            </a:r>
          </a:p>
        </p:txBody>
      </p:sp>
      <p:sp>
        <p:nvSpPr>
          <p:cNvPr id="3" name="Content Placeholder 2"/>
          <p:cNvSpPr>
            <a:spLocks noGrp="1"/>
          </p:cNvSpPr>
          <p:nvPr>
            <p:ph idx="1"/>
          </p:nvPr>
        </p:nvSpPr>
        <p:spPr>
          <a:xfrm>
            <a:off x="1066800" y="1219200"/>
            <a:ext cx="7924800" cy="5486400"/>
          </a:xfrm>
        </p:spPr>
        <p:txBody>
          <a:bodyPr>
            <a:normAutofit lnSpcReduction="10000"/>
          </a:bodyPr>
          <a:lstStyle/>
          <a:p>
            <a:pPr>
              <a:lnSpc>
                <a:spcPct val="95000"/>
              </a:lnSpc>
              <a:buClrTx/>
              <a:buFont typeface="Arial" pitchFamily="34" charset="0"/>
              <a:buChar char="•"/>
              <a:defRPr/>
            </a:pPr>
            <a:r>
              <a:rPr lang="en-US" b="1" dirty="0"/>
              <a:t>Tarnish </a:t>
            </a:r>
            <a:r>
              <a:rPr lang="en-US" dirty="0"/>
              <a:t>:- </a:t>
            </a:r>
            <a:r>
              <a:rPr lang="en-US" i="1" dirty="0"/>
              <a:t>Discoloration of surface of a metallic appliance or restoration due to chemical action.</a:t>
            </a:r>
          </a:p>
          <a:p>
            <a:pPr>
              <a:lnSpc>
                <a:spcPct val="95000"/>
              </a:lnSpc>
              <a:buNone/>
              <a:defRPr/>
            </a:pPr>
            <a:r>
              <a:rPr lang="en-US" dirty="0"/>
              <a:t>      - </a:t>
            </a:r>
            <a:r>
              <a:rPr lang="en-US" dirty="0">
                <a:solidFill>
                  <a:schemeClr val="tx2">
                    <a:lumMod val="50000"/>
                  </a:schemeClr>
                </a:solidFill>
              </a:rPr>
              <a:t>leads to loss of surface gloss, luster &amp;  </a:t>
            </a:r>
          </a:p>
          <a:p>
            <a:pPr>
              <a:lnSpc>
                <a:spcPct val="95000"/>
              </a:lnSpc>
              <a:buNone/>
              <a:defRPr/>
            </a:pPr>
            <a:r>
              <a:rPr lang="en-US" dirty="0">
                <a:solidFill>
                  <a:schemeClr val="tx2">
                    <a:lumMod val="50000"/>
                  </a:schemeClr>
                </a:solidFill>
              </a:rPr>
              <a:t>        finish.</a:t>
            </a:r>
          </a:p>
          <a:p>
            <a:pPr>
              <a:lnSpc>
                <a:spcPct val="95000"/>
              </a:lnSpc>
              <a:buNone/>
              <a:defRPr/>
            </a:pPr>
            <a:endParaRPr lang="en-US" dirty="0">
              <a:solidFill>
                <a:srgbClr val="FFFFCC"/>
              </a:solidFill>
            </a:endParaRPr>
          </a:p>
          <a:p>
            <a:pPr>
              <a:lnSpc>
                <a:spcPct val="95000"/>
              </a:lnSpc>
              <a:buClrTx/>
              <a:buFont typeface="Arial" pitchFamily="34" charset="0"/>
              <a:buChar char="•"/>
              <a:defRPr/>
            </a:pPr>
            <a:r>
              <a:rPr lang="en-US" b="1" dirty="0"/>
              <a:t>Corrosion </a:t>
            </a:r>
            <a:r>
              <a:rPr lang="en-US" dirty="0"/>
              <a:t>:- </a:t>
            </a:r>
            <a:r>
              <a:rPr lang="en-US" i="1" dirty="0"/>
              <a:t>In the specific sense is not merely a surface deposit but is an actual deterioration of a metal by reaction with its environment.</a:t>
            </a:r>
          </a:p>
          <a:p>
            <a:pPr>
              <a:lnSpc>
                <a:spcPct val="95000"/>
              </a:lnSpc>
              <a:buNone/>
              <a:defRPr/>
            </a:pPr>
            <a:r>
              <a:rPr lang="en-US" dirty="0"/>
              <a:t>       - </a:t>
            </a:r>
            <a:r>
              <a:rPr lang="en-US" dirty="0">
                <a:solidFill>
                  <a:schemeClr val="tx2">
                    <a:lumMod val="50000"/>
                  </a:schemeClr>
                </a:solidFill>
              </a:rPr>
              <a:t>continuation of tarnish.</a:t>
            </a:r>
          </a:p>
          <a:p>
            <a:pPr>
              <a:buNone/>
            </a:pPr>
            <a:endParaRPr lang="en-US" b="1" dirty="0"/>
          </a:p>
        </p:txBody>
      </p:sp>
      <p:sp>
        <p:nvSpPr>
          <p:cNvPr id="5" name="Slide Number Placeholder 4"/>
          <p:cNvSpPr>
            <a:spLocks noGrp="1"/>
          </p:cNvSpPr>
          <p:nvPr>
            <p:ph type="sldNum" sz="quarter" idx="12"/>
          </p:nvPr>
        </p:nvSpPr>
        <p:spPr/>
        <p:txBody>
          <a:bodyPr/>
          <a:lstStyle/>
          <a:p>
            <a:fld id="{DC9151A5-2015-4546-A74F-9229BBB90C16}" type="slidenum">
              <a:rPr lang="en-US" smtClean="0"/>
              <a:pPr/>
              <a:t>5</a:t>
            </a:fld>
            <a:endParaRPr lang="en-US"/>
          </a:p>
        </p:txBody>
      </p:sp>
      <p:sp>
        <p:nvSpPr>
          <p:cNvPr id="6" name="Date Placeholder 5"/>
          <p:cNvSpPr>
            <a:spLocks noGrp="1"/>
          </p:cNvSpPr>
          <p:nvPr>
            <p:ph type="dt" sz="half" idx="10"/>
          </p:nvPr>
        </p:nvSpPr>
        <p:spPr/>
        <p:txBody>
          <a:bodyPr/>
          <a:lstStyle/>
          <a:p>
            <a:fld id="{EF0BD713-2D84-4AC1-8831-E0BDEF0143AA}" type="datetime1">
              <a:rPr lang="en-US" smtClean="0"/>
              <a:pPr/>
              <a:t>3/28/2023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     </a:t>
            </a:r>
            <a:r>
              <a:rPr lang="en-US" u="sng" dirty="0">
                <a:solidFill>
                  <a:schemeClr val="accent3">
                    <a:lumMod val="75000"/>
                  </a:schemeClr>
                </a:solidFill>
              </a:rPr>
              <a:t>TARNISH</a:t>
            </a:r>
          </a:p>
        </p:txBody>
      </p:sp>
      <p:sp>
        <p:nvSpPr>
          <p:cNvPr id="3" name="Content Placeholder 2"/>
          <p:cNvSpPr>
            <a:spLocks noGrp="1"/>
          </p:cNvSpPr>
          <p:nvPr>
            <p:ph idx="1"/>
          </p:nvPr>
        </p:nvSpPr>
        <p:spPr>
          <a:xfrm>
            <a:off x="914400" y="1371600"/>
            <a:ext cx="8229600" cy="4876800"/>
          </a:xfrm>
        </p:spPr>
        <p:txBody>
          <a:bodyPr>
            <a:normAutofit lnSpcReduction="10000"/>
          </a:bodyPr>
          <a:lstStyle/>
          <a:p>
            <a:pPr>
              <a:buNone/>
            </a:pPr>
            <a:r>
              <a:rPr lang="en-US" sz="2800" b="1" u="sng" dirty="0"/>
              <a:t>Definition</a:t>
            </a:r>
            <a:r>
              <a:rPr lang="en-US" sz="2800" dirty="0"/>
              <a:t>:- Process by which a metal</a:t>
            </a:r>
          </a:p>
          <a:p>
            <a:pPr>
              <a:buNone/>
            </a:pPr>
            <a:r>
              <a:rPr lang="en-US" sz="2800" dirty="0"/>
              <a:t> surface is dulled or discolored when </a:t>
            </a:r>
          </a:p>
          <a:p>
            <a:pPr>
              <a:buNone/>
            </a:pPr>
            <a:r>
              <a:rPr lang="en-US" sz="2800" dirty="0"/>
              <a:t> a reaction with a sulfide, oxide ,chloride or other</a:t>
            </a:r>
          </a:p>
          <a:p>
            <a:pPr>
              <a:buNone/>
            </a:pPr>
            <a:r>
              <a:rPr lang="en-US" sz="2800" dirty="0"/>
              <a:t> chemical causes a thin film to form</a:t>
            </a:r>
            <a:r>
              <a:rPr lang="en-US" sz="2000" dirty="0"/>
              <a:t>. (Skinners)</a:t>
            </a:r>
          </a:p>
          <a:p>
            <a:pPr>
              <a:buNone/>
            </a:pPr>
            <a:endParaRPr lang="en-US" sz="2000" dirty="0"/>
          </a:p>
          <a:p>
            <a:pPr>
              <a:buClr>
                <a:schemeClr val="tx1"/>
              </a:buClr>
              <a:buFont typeface="Wingdings" pitchFamily="2" charset="2"/>
              <a:buChar char="§"/>
            </a:pPr>
            <a:r>
              <a:rPr lang="en-US" sz="2300" dirty="0"/>
              <a:t>Tarnish is a forerunner of corrosion.</a:t>
            </a:r>
          </a:p>
          <a:p>
            <a:pPr>
              <a:buClr>
                <a:schemeClr val="tx1"/>
              </a:buClr>
              <a:buFont typeface="Wingdings" pitchFamily="2" charset="2"/>
              <a:buChar char="§"/>
            </a:pPr>
            <a:r>
              <a:rPr lang="en-US" sz="2300" dirty="0"/>
              <a:t>The film producing tarnish may accumulate on elements or</a:t>
            </a:r>
          </a:p>
          <a:p>
            <a:pPr>
              <a:buClr>
                <a:schemeClr val="tx1"/>
              </a:buClr>
              <a:buNone/>
            </a:pPr>
            <a:r>
              <a:rPr lang="en-US" sz="2300" dirty="0"/>
              <a:t>    compounds that chemically attack the metal surface.</a:t>
            </a:r>
          </a:p>
          <a:p>
            <a:pPr>
              <a:buNone/>
            </a:pPr>
            <a:r>
              <a:rPr lang="en-US" sz="2300" dirty="0"/>
              <a:t> </a:t>
            </a:r>
            <a:r>
              <a:rPr lang="en-US" sz="2300" dirty="0" err="1"/>
              <a:t>eg</a:t>
            </a:r>
            <a:r>
              <a:rPr lang="en-US" sz="2300" dirty="0"/>
              <a:t>: - eggs and food containing sulfur.</a:t>
            </a:r>
          </a:p>
          <a:p>
            <a:pPr>
              <a:buNone/>
            </a:pPr>
            <a:r>
              <a:rPr lang="en-US" sz="2300" dirty="0"/>
              <a:t>      - water, oxygen and chlorine ions in saliva contribute to          </a:t>
            </a:r>
          </a:p>
          <a:p>
            <a:pPr>
              <a:buNone/>
            </a:pPr>
            <a:r>
              <a:rPr lang="en-US" sz="2300" dirty="0"/>
              <a:t>        corrosion attack.</a:t>
            </a:r>
          </a:p>
        </p:txBody>
      </p:sp>
      <p:sp>
        <p:nvSpPr>
          <p:cNvPr id="4" name="Slide Number Placeholder 3"/>
          <p:cNvSpPr>
            <a:spLocks noGrp="1"/>
          </p:cNvSpPr>
          <p:nvPr>
            <p:ph type="sldNum" sz="quarter" idx="12"/>
          </p:nvPr>
        </p:nvSpPr>
        <p:spPr/>
        <p:txBody>
          <a:bodyPr/>
          <a:lstStyle/>
          <a:p>
            <a:fld id="{DC9151A5-2015-4546-A74F-9229BBB90C16}" type="slidenum">
              <a:rPr lang="en-US" smtClean="0"/>
              <a:pPr/>
              <a:t>6</a:t>
            </a:fld>
            <a:endParaRPr lang="en-US"/>
          </a:p>
        </p:txBody>
      </p:sp>
      <p:pic>
        <p:nvPicPr>
          <p:cNvPr id="5" name="Picture 4" descr="2007-07_01-01"/>
          <p:cNvPicPr>
            <a:picLocks noChangeAspect="1" noChangeArrowheads="1"/>
          </p:cNvPicPr>
          <p:nvPr/>
        </p:nvPicPr>
        <p:blipFill>
          <a:blip r:embed="rId2"/>
          <a:srcRect/>
          <a:stretch>
            <a:fillRect/>
          </a:stretch>
        </p:blipFill>
        <p:spPr>
          <a:xfrm>
            <a:off x="6713764" y="228600"/>
            <a:ext cx="2277836" cy="2057400"/>
          </a:xfrm>
          <a:prstGeom prst="rect">
            <a:avLst/>
          </a:prstGeom>
          <a:noFill/>
          <a:ln w="28575">
            <a:solidFill>
              <a:srgbClr val="800000"/>
            </a:solidFill>
          </a:ln>
        </p:spPr>
      </p:pic>
      <p:sp>
        <p:nvSpPr>
          <p:cNvPr id="6" name="Date Placeholder 5"/>
          <p:cNvSpPr>
            <a:spLocks noGrp="1"/>
          </p:cNvSpPr>
          <p:nvPr>
            <p:ph type="dt" sz="half" idx="10"/>
          </p:nvPr>
        </p:nvSpPr>
        <p:spPr/>
        <p:txBody>
          <a:bodyPr/>
          <a:lstStyle/>
          <a:p>
            <a:fld id="{D5912B22-DC04-4AA3-9FDC-5FBE384042E7}" type="datetime1">
              <a:rPr lang="en-US" smtClean="0"/>
              <a:pPr/>
              <a:t>3/28/2023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lstStyle/>
          <a:p>
            <a:r>
              <a:rPr lang="en-US" u="sng" dirty="0">
                <a:solidFill>
                  <a:schemeClr val="accent3">
                    <a:lumMod val="75000"/>
                  </a:schemeClr>
                </a:solidFill>
              </a:rPr>
              <a:t>CAUSES OF TARNISH</a:t>
            </a:r>
          </a:p>
        </p:txBody>
      </p:sp>
      <p:sp>
        <p:nvSpPr>
          <p:cNvPr id="3" name="Content Placeholder 2"/>
          <p:cNvSpPr>
            <a:spLocks noGrp="1"/>
          </p:cNvSpPr>
          <p:nvPr>
            <p:ph idx="1"/>
          </p:nvPr>
        </p:nvSpPr>
        <p:spPr>
          <a:xfrm>
            <a:off x="990600" y="1143000"/>
            <a:ext cx="8153400" cy="5486400"/>
          </a:xfrm>
        </p:spPr>
        <p:txBody>
          <a:bodyPr>
            <a:normAutofit/>
          </a:bodyPr>
          <a:lstStyle/>
          <a:p>
            <a:pPr>
              <a:buClrTx/>
              <a:buFont typeface="Arial" pitchFamily="34" charset="0"/>
              <a:buChar char="•"/>
            </a:pPr>
            <a:r>
              <a:rPr lang="en-US" sz="2800" dirty="0"/>
              <a:t>Tarnish in oral environment occurs from the formation of </a:t>
            </a:r>
            <a:r>
              <a:rPr lang="en-US" sz="2800" i="1" dirty="0"/>
              <a:t>hard and soft deposits </a:t>
            </a:r>
            <a:r>
              <a:rPr lang="en-US" sz="2800" dirty="0"/>
              <a:t>on the surface of the restoration.</a:t>
            </a:r>
          </a:p>
          <a:p>
            <a:pPr>
              <a:buClrTx/>
              <a:buFont typeface="Arial" pitchFamily="34" charset="0"/>
              <a:buChar char="•"/>
            </a:pPr>
            <a:r>
              <a:rPr lang="en-US" sz="2800" i="1" dirty="0"/>
              <a:t>Calculus</a:t>
            </a:r>
            <a:r>
              <a:rPr lang="en-US" sz="2800" dirty="0"/>
              <a:t> is the principal hard deposit. </a:t>
            </a:r>
          </a:p>
          <a:p>
            <a:pPr>
              <a:buClrTx/>
              <a:buFont typeface="Arial" pitchFamily="34" charset="0"/>
              <a:buChar char="•"/>
            </a:pPr>
            <a:r>
              <a:rPr lang="en-US" sz="2800" dirty="0"/>
              <a:t>Soft deposits are </a:t>
            </a:r>
            <a:r>
              <a:rPr lang="en-US" sz="2800" i="1" dirty="0"/>
              <a:t>plaque, mucin</a:t>
            </a:r>
            <a:r>
              <a:rPr lang="en-US" sz="2800" dirty="0"/>
              <a:t> and films mainly</a:t>
            </a:r>
          </a:p>
          <a:p>
            <a:pPr>
              <a:buClrTx/>
              <a:buNone/>
            </a:pPr>
            <a:r>
              <a:rPr lang="en-US" sz="2800" dirty="0"/>
              <a:t>    composed of microorganisms.</a:t>
            </a:r>
          </a:p>
          <a:p>
            <a:pPr>
              <a:buClrTx/>
              <a:buFont typeface="Arial" pitchFamily="34" charset="0"/>
              <a:buChar char="•"/>
            </a:pPr>
            <a:r>
              <a:rPr lang="en-US" sz="2800" dirty="0"/>
              <a:t>Stains or discoloration arising from pigment producing bacteria, drugs containing chemicals ( iron and mercury).</a:t>
            </a:r>
          </a:p>
          <a:p>
            <a:pPr>
              <a:buClrTx/>
              <a:buFont typeface="Arial" pitchFamily="34" charset="0"/>
              <a:buChar char="•"/>
            </a:pPr>
            <a:r>
              <a:rPr lang="en-US" sz="2800" dirty="0"/>
              <a:t>Adsorbed food debris and formation of thin films such as oxides, sulfides and chlorides.</a:t>
            </a:r>
          </a:p>
          <a:p>
            <a:pPr>
              <a:buClrTx/>
              <a:buFont typeface="Arial" pitchFamily="34" charset="0"/>
              <a:buChar char="•"/>
            </a:pPr>
            <a:endParaRPr lang="en-US" sz="2800" dirty="0"/>
          </a:p>
        </p:txBody>
      </p:sp>
      <p:sp>
        <p:nvSpPr>
          <p:cNvPr id="4" name="Slide Number Placeholder 3"/>
          <p:cNvSpPr>
            <a:spLocks noGrp="1"/>
          </p:cNvSpPr>
          <p:nvPr>
            <p:ph type="sldNum" sz="quarter" idx="12"/>
          </p:nvPr>
        </p:nvSpPr>
        <p:spPr/>
        <p:txBody>
          <a:bodyPr/>
          <a:lstStyle/>
          <a:p>
            <a:fld id="{DC9151A5-2015-4546-A74F-9229BBB90C16}" type="slidenum">
              <a:rPr lang="en-US" smtClean="0"/>
              <a:pPr/>
              <a:t>7</a:t>
            </a:fld>
            <a:endParaRPr lang="en-US"/>
          </a:p>
        </p:txBody>
      </p:sp>
      <p:sp>
        <p:nvSpPr>
          <p:cNvPr id="5" name="Date Placeholder 4"/>
          <p:cNvSpPr>
            <a:spLocks noGrp="1"/>
          </p:cNvSpPr>
          <p:nvPr>
            <p:ph type="dt" sz="half" idx="10"/>
          </p:nvPr>
        </p:nvSpPr>
        <p:spPr/>
        <p:txBody>
          <a:bodyPr/>
          <a:lstStyle/>
          <a:p>
            <a:fld id="{34AFB2A8-08F1-4782-BF62-D55285D0EBE0}" type="datetime1">
              <a:rPr lang="en-US" smtClean="0"/>
              <a:pPr/>
              <a:t>3/28/2023</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943088" cy="4800600"/>
          </a:xfrm>
        </p:spPr>
        <p:txBody>
          <a:bodyPr/>
          <a:lstStyle/>
          <a:p>
            <a:pPr>
              <a:buClrTx/>
              <a:defRPr/>
            </a:pPr>
            <a:r>
              <a:rPr lang="en-US" dirty="0"/>
              <a:t>Effects:- </a:t>
            </a:r>
          </a:p>
          <a:p>
            <a:pPr>
              <a:buNone/>
              <a:defRPr/>
            </a:pPr>
            <a:r>
              <a:rPr lang="en-US" dirty="0"/>
              <a:t>    - surface gloss, finish &amp; luster decreases.</a:t>
            </a:r>
          </a:p>
          <a:p>
            <a:pPr>
              <a:buNone/>
              <a:defRPr/>
            </a:pPr>
            <a:r>
              <a:rPr lang="en-US" dirty="0"/>
              <a:t>    - color parameters change.</a:t>
            </a:r>
          </a:p>
          <a:p>
            <a:pPr>
              <a:buNone/>
              <a:defRPr/>
            </a:pPr>
            <a:r>
              <a:rPr lang="en-US" dirty="0"/>
              <a:t>    - if tarnish continues it results in corrosion    </a:t>
            </a:r>
          </a:p>
          <a:p>
            <a:pPr>
              <a:buNone/>
              <a:defRPr/>
            </a:pPr>
            <a:r>
              <a:rPr lang="en-US" dirty="0"/>
              <a:t>      or loss of surface material.</a:t>
            </a:r>
          </a:p>
        </p:txBody>
      </p:sp>
      <p:sp>
        <p:nvSpPr>
          <p:cNvPr id="4" name="Slide Number Placeholder 3"/>
          <p:cNvSpPr>
            <a:spLocks noGrp="1"/>
          </p:cNvSpPr>
          <p:nvPr>
            <p:ph type="sldNum" sz="quarter" idx="12"/>
          </p:nvPr>
        </p:nvSpPr>
        <p:spPr/>
        <p:txBody>
          <a:bodyPr/>
          <a:lstStyle/>
          <a:p>
            <a:fld id="{DC9151A5-2015-4546-A74F-9229BBB90C16}" type="slidenum">
              <a:rPr lang="en-US" smtClean="0"/>
              <a:pPr/>
              <a:t>8</a:t>
            </a:fld>
            <a:endParaRPr lang="en-US"/>
          </a:p>
        </p:txBody>
      </p:sp>
      <p:sp>
        <p:nvSpPr>
          <p:cNvPr id="5" name="Date Placeholder 4"/>
          <p:cNvSpPr>
            <a:spLocks noGrp="1"/>
          </p:cNvSpPr>
          <p:nvPr>
            <p:ph type="dt" sz="half" idx="10"/>
          </p:nvPr>
        </p:nvSpPr>
        <p:spPr/>
        <p:txBody>
          <a:bodyPr/>
          <a:lstStyle/>
          <a:p>
            <a:fld id="{3D2CDF00-BA24-4C21-9A55-2CE4C4F344BA}" type="datetime1">
              <a:rPr lang="en-US" smtClean="0"/>
              <a:pPr/>
              <a:t>3/28/2023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1151616-EF69-49F3-9F89-BE27E8ACEC8D}" type="slidenum">
              <a:rPr lang="en-IN"/>
              <a:pPr>
                <a:defRPr/>
              </a:pPr>
              <a:t>9</a:t>
            </a:fld>
            <a:endParaRPr lang="en-IN"/>
          </a:p>
        </p:txBody>
      </p:sp>
      <p:sp>
        <p:nvSpPr>
          <p:cNvPr id="39938" name="Rectangle 2"/>
          <p:cNvSpPr>
            <a:spLocks noGrp="1" noChangeArrowheads="1"/>
          </p:cNvSpPr>
          <p:nvPr>
            <p:ph type="title"/>
          </p:nvPr>
        </p:nvSpPr>
        <p:spPr>
          <a:xfrm>
            <a:off x="838200" y="304800"/>
            <a:ext cx="7848600" cy="1143000"/>
          </a:xfrm>
        </p:spPr>
        <p:txBody>
          <a:bodyPr>
            <a:normAutofit fontScale="90000"/>
          </a:bodyPr>
          <a:lstStyle/>
          <a:p>
            <a:pPr eaLnBrk="1" hangingPunct="1">
              <a:defRPr/>
            </a:pPr>
            <a:r>
              <a:rPr lang="en-US" dirty="0">
                <a:solidFill>
                  <a:schemeClr val="accent3">
                    <a:lumMod val="75000"/>
                  </a:schemeClr>
                </a:solidFill>
              </a:rPr>
              <a:t>         </a:t>
            </a:r>
            <a:r>
              <a:rPr lang="en-US" u="sng" dirty="0">
                <a:solidFill>
                  <a:schemeClr val="accent3">
                    <a:lumMod val="75000"/>
                  </a:schemeClr>
                </a:solidFill>
                <a:effectLst>
                  <a:outerShdw blurRad="38100" dist="38100" dir="2700000" algn="tl">
                    <a:srgbClr val="000000">
                      <a:alpha val="43137"/>
                    </a:srgbClr>
                  </a:outerShdw>
                </a:effectLst>
              </a:rPr>
              <a:t>METHODS FOR DETECTION</a:t>
            </a:r>
            <a:endParaRPr lang="en-IN" u="sng" dirty="0">
              <a:solidFill>
                <a:schemeClr val="accent3">
                  <a:lumMod val="75000"/>
                </a:schemeClr>
              </a:solidFill>
              <a:effectLst>
                <a:outerShdw blurRad="38100" dist="38100" dir="2700000" algn="tl">
                  <a:srgbClr val="000000">
                    <a:alpha val="43137"/>
                  </a:srgbClr>
                </a:outerShdw>
              </a:effectLst>
            </a:endParaRPr>
          </a:p>
        </p:txBody>
      </p:sp>
      <p:sp>
        <p:nvSpPr>
          <p:cNvPr id="39939" name="Rectangle 3"/>
          <p:cNvSpPr>
            <a:spLocks noGrp="1" noChangeArrowheads="1"/>
          </p:cNvSpPr>
          <p:nvPr>
            <p:ph type="body" idx="1"/>
          </p:nvPr>
        </p:nvSpPr>
        <p:spPr>
          <a:xfrm>
            <a:off x="1143000" y="1371600"/>
            <a:ext cx="8001000" cy="5334000"/>
          </a:xfrm>
        </p:spPr>
        <p:txBody>
          <a:bodyPr>
            <a:normAutofit/>
          </a:bodyPr>
          <a:lstStyle/>
          <a:p>
            <a:pPr eaLnBrk="1" hangingPunct="1">
              <a:defRPr/>
            </a:pPr>
            <a:endParaRPr lang="en-US" dirty="0"/>
          </a:p>
          <a:p>
            <a:pPr eaLnBrk="1" hangingPunct="1">
              <a:buClrTx/>
              <a:defRPr/>
            </a:pPr>
            <a:r>
              <a:rPr lang="en-US" dirty="0"/>
              <a:t>Visual method</a:t>
            </a:r>
          </a:p>
          <a:p>
            <a:pPr eaLnBrk="1" hangingPunct="1">
              <a:buClrTx/>
              <a:buFont typeface="Wingdings" pitchFamily="2" charset="2"/>
              <a:buNone/>
              <a:defRPr/>
            </a:pPr>
            <a:endParaRPr lang="en-US" dirty="0"/>
          </a:p>
          <a:p>
            <a:pPr>
              <a:buClrTx/>
              <a:defRPr/>
            </a:pPr>
            <a:r>
              <a:rPr lang="en-US" u="sng" dirty="0"/>
              <a:t>Densitometers</a:t>
            </a:r>
            <a:r>
              <a:rPr lang="en-US" dirty="0"/>
              <a:t> </a:t>
            </a:r>
            <a:r>
              <a:rPr lang="en-US" dirty="0">
                <a:sym typeface="Wingdings" pitchFamily="2" charset="2"/>
              </a:rPr>
              <a:t></a:t>
            </a:r>
            <a:r>
              <a:rPr lang="en-US" dirty="0"/>
              <a:t> measuring the amount of light reflected or scattered with respect to time. A </a:t>
            </a:r>
            <a:r>
              <a:rPr lang="en-US" b="1" dirty="0"/>
              <a:t>densitometer</a:t>
            </a:r>
            <a:r>
              <a:rPr lang="en-US" dirty="0"/>
              <a:t> is a </a:t>
            </a:r>
            <a:r>
              <a:rPr lang="en-US" dirty="0">
                <a:hlinkClick r:id="rId2" tooltip="Measuring instrument"/>
              </a:rPr>
              <a:t>device</a:t>
            </a:r>
            <a:r>
              <a:rPr lang="en-US" dirty="0"/>
              <a:t> that measures the degree of darkness (the </a:t>
            </a:r>
            <a:r>
              <a:rPr lang="en-US" dirty="0">
                <a:hlinkClick r:id="rId3" tooltip="Optical density"/>
              </a:rPr>
              <a:t>optical density</a:t>
            </a:r>
            <a:r>
              <a:rPr lang="en-US" dirty="0"/>
              <a:t>) of a photographic or semitransparent material or of a reflecting surface.</a:t>
            </a:r>
            <a:endParaRPr lang="en-IN" dirty="0"/>
          </a:p>
        </p:txBody>
      </p:sp>
      <p:sp>
        <p:nvSpPr>
          <p:cNvPr id="5" name="Date Placeholder 4"/>
          <p:cNvSpPr>
            <a:spLocks noGrp="1"/>
          </p:cNvSpPr>
          <p:nvPr>
            <p:ph type="dt" sz="half" idx="10"/>
          </p:nvPr>
        </p:nvSpPr>
        <p:spPr/>
        <p:txBody>
          <a:bodyPr/>
          <a:lstStyle/>
          <a:p>
            <a:fld id="{B7BA836A-EF84-4F97-8FA7-17F2C7299150}" type="datetime1">
              <a:rPr lang="en-US" smtClean="0"/>
              <a:pPr/>
              <a:t>3/28/2023</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2911</TotalTime>
  <Words>1720</Words>
  <Application>Microsoft Office PowerPoint</Application>
  <PresentationFormat>On-screen Show (4:3)</PresentationFormat>
  <Paragraphs>345</Paragraphs>
  <Slides>33</Slides>
  <Notes>0</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Baskerville Old Face</vt:lpstr>
      <vt:lpstr>Bell MT</vt:lpstr>
      <vt:lpstr>Calibri</vt:lpstr>
      <vt:lpstr>Gill Sans MT</vt:lpstr>
      <vt:lpstr>Times New Roman</vt:lpstr>
      <vt:lpstr>Verdana</vt:lpstr>
      <vt:lpstr>Wingdings</vt:lpstr>
      <vt:lpstr>Wingdings 2</vt:lpstr>
      <vt:lpstr>Solstice</vt:lpstr>
      <vt:lpstr>RUNGTA COLLEGE OF DENTAL SCIENCES AND RESEARCH</vt:lpstr>
      <vt:lpstr>Specific learning Objectives   </vt:lpstr>
      <vt:lpstr>             CONTENTS</vt:lpstr>
      <vt:lpstr>OBJECTIVES</vt:lpstr>
      <vt:lpstr>        INTRODUCTION</vt:lpstr>
      <vt:lpstr>     TARNISH</vt:lpstr>
      <vt:lpstr>CAUSES OF TARNISH</vt:lpstr>
      <vt:lpstr>PowerPoint Presentation</vt:lpstr>
      <vt:lpstr>         METHODS FOR DETECTION</vt:lpstr>
      <vt:lpstr>CORROSION</vt:lpstr>
      <vt:lpstr>CAUSES OF CORROSION</vt:lpstr>
      <vt:lpstr>   EFFECTS OF CORROSION</vt:lpstr>
      <vt:lpstr>         Classification</vt:lpstr>
      <vt:lpstr>           CHEMICAL  CORROSION </vt:lpstr>
      <vt:lpstr>    ELECTROCHEMICAL  OR  WET                                            CORROSION</vt:lpstr>
      <vt:lpstr>       ELECTRO-CHEMICAL CELL</vt:lpstr>
      <vt:lpstr>       </vt:lpstr>
      <vt:lpstr>PowerPoint Presentation</vt:lpstr>
      <vt:lpstr>                        REACTIONS</vt:lpstr>
      <vt:lpstr>PowerPoint Presentation</vt:lpstr>
      <vt:lpstr>PowerPoint Presentation</vt:lpstr>
      <vt:lpstr>ELECTRO-MOTIVE FORCE                      SERIES</vt:lpstr>
      <vt:lpstr>PowerPoint Presentation</vt:lpstr>
      <vt:lpstr>           METAL                ELEC. POT. (V)   </vt:lpstr>
      <vt:lpstr>     CLASSIFICATION OF ELECTROCHEMICAL                                   CORROSION</vt:lpstr>
      <vt:lpstr>GALVANIC CORROSION </vt:lpstr>
      <vt:lpstr>  GALVANIC SHOCK</vt:lpstr>
      <vt:lpstr>        2 ELECTROCHEMICALLY DISSIMILAR                                    RESTORATIONS </vt:lpstr>
      <vt:lpstr>          A single metallic restoration </vt:lpstr>
      <vt:lpstr>PowerPoint Presentation</vt:lpstr>
      <vt:lpstr>Take home message </vt:lpstr>
      <vt:lpstr>QUESTIONS</vt:lpstr>
      <vt:lpstr>                     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rungta</cp:lastModifiedBy>
  <cp:revision>334</cp:revision>
  <dcterms:created xsi:type="dcterms:W3CDTF">2009-09-27T00:47:13Z</dcterms:created>
  <dcterms:modified xsi:type="dcterms:W3CDTF">2023-03-28T05:33:56Z</dcterms:modified>
</cp:coreProperties>
</file>